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167" r:id="rId3"/>
    <p:sldId id="269" r:id="rId4"/>
    <p:sldId id="257" r:id="rId5"/>
    <p:sldId id="280" r:id="rId6"/>
    <p:sldId id="2168" r:id="rId7"/>
    <p:sldId id="259" r:id="rId8"/>
    <p:sldId id="261" r:id="rId9"/>
    <p:sldId id="2172" r:id="rId10"/>
    <p:sldId id="2169" r:id="rId11"/>
    <p:sldId id="2170" r:id="rId12"/>
    <p:sldId id="2171" r:id="rId13"/>
    <p:sldId id="2173" r:id="rId14"/>
    <p:sldId id="611" r:id="rId15"/>
    <p:sldId id="2165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 Richards" initials="DR" lastIdx="21" clrIdx="0">
    <p:extLst>
      <p:ext uri="{19B8F6BF-5375-455C-9EA6-DF929625EA0E}">
        <p15:presenceInfo xmlns:p15="http://schemas.microsoft.com/office/powerpoint/2012/main" userId="fda105a8a50a5a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02"/>
    <p:restoredTop sz="79900"/>
  </p:normalViewPr>
  <p:slideViewPr>
    <p:cSldViewPr snapToGrid="0" snapToObjects="1">
      <p:cViewPr varScale="1">
        <p:scale>
          <a:sx n="88" d="100"/>
          <a:sy n="88" d="100"/>
        </p:scale>
        <p:origin x="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9C77D-6BD1-AF46-B5EE-E077443580B3}" type="datetimeFigureOut">
              <a:rPr lang="en-US" smtClean="0"/>
              <a:t>4/23/22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3563C-FFD4-A04D-A7EA-C21010E22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65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EC3FA-4145-B044-8CCD-D03AB41A4B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0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Downloads:</a:t>
            </a:r>
          </a:p>
          <a:p>
            <a:pPr marL="228600" indent="-228600">
              <a:buAutoNum type="arabicPeriod"/>
            </a:pPr>
            <a:r>
              <a:rPr lang="en-US" dirty="0">
                <a:latin typeface="+mn-lt"/>
              </a:rPr>
              <a:t>&gt;6,000</a:t>
            </a:r>
          </a:p>
          <a:p>
            <a:pPr marL="228600" indent="-228600">
              <a:buAutoNum type="arabicPeriod"/>
            </a:pPr>
            <a:r>
              <a:rPr lang="en-US" dirty="0">
                <a:latin typeface="+mn-lt"/>
              </a:rPr>
              <a:t>Unsure</a:t>
            </a:r>
          </a:p>
          <a:p>
            <a:pPr marL="228600" indent="-228600">
              <a:buAutoNum type="arabicPeriod"/>
            </a:pPr>
            <a:r>
              <a:rPr lang="en-US" dirty="0">
                <a:latin typeface="+mn-lt"/>
              </a:rPr>
              <a:t>&gt;2,400 in 2 months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3563C-FFD4-A04D-A7EA-C21010E228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51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3563C-FFD4-A04D-A7EA-C21010E228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3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3563C-FFD4-A04D-A7EA-C21010E228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0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3563C-FFD4-A04D-A7EA-C21010E228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39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58301-8E47-694C-884E-80E9D5260C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9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95EC-9428-D049-AB6B-614E42910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7E0A7-1C31-B64A-932C-679667987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60F1B-90D6-1844-8602-8D44F09D2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CAA3-CD8C-8F46-AF06-8FDCAE034A98}" type="datetime1">
              <a:rPr lang="en-CA" smtClean="0"/>
              <a:t>2022-04-23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735F4-2D85-364B-98B9-65D1BB5F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2E40D-9385-DA4E-9FA5-17DC940E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2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22B2-3797-3646-A8D3-BE75DE52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EC87D7-582C-8F42-87A4-B6E972826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FFB53-6269-2C40-9048-2417A88C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9B27-2B94-AB4B-A907-A6D0A3459507}" type="datetime1">
              <a:rPr lang="en-CA" smtClean="0"/>
              <a:t>2022-04-23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FAAD4-77CD-4048-89D1-9E85CA63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DCB76-E3CD-FC40-A5F0-47BCBA60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8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005890-2947-8648-99F3-4EA2A09EC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DFB4B-2FCB-EA4E-8B0B-A3A4B9177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CDE6B-E774-AE4F-B5EA-47B2F66E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0F30-AEF8-5540-AA91-53296C300CAE}" type="datetime1">
              <a:rPr lang="en-CA" smtClean="0"/>
              <a:t>2022-04-23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9336-27E4-9C48-9CC5-55DB82F1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1FDC8-759E-A74C-9CFA-CC8AEC36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0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5E10F-CB46-6E48-BFC1-585A3FDF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ACDCB-A277-464F-A6E1-6BA14CA0B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C477A-5EBC-4049-A8FB-F7FC6994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014B-AF31-0344-8265-1728B5337F5C}" type="datetime1">
              <a:rPr lang="en-CA" smtClean="0"/>
              <a:t>2022-04-23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8619D-FEFE-994E-AC1B-B6480063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AD373-73A9-0340-B009-F60A0842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9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A08C6-1934-7448-9A6D-4CD90690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A6884-A15D-E348-8711-4E1764885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7F0E9-2596-634E-8432-D354CBD16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26755-068D-8F43-B7D1-F652605347D7}" type="datetime1">
              <a:rPr lang="en-CA" smtClean="0"/>
              <a:t>2022-04-23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5C0-73C9-EC46-AC8B-65697156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741D4-365C-4E4F-9177-C79EF279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1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CC89-431C-D94E-BD07-C834A6FE1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243E9-F71A-9549-907A-E062CC3B3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58B4F-149D-5348-A9C0-7D10ABC9D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A2C3C-242F-5043-83C1-B72460C7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E08F-4D8D-4843-9AE7-C521B5C51364}" type="datetime1">
              <a:rPr lang="en-CA" smtClean="0"/>
              <a:t>2022-04-23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0A689-C7D1-4A4A-93CA-9898AE8E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71033-2AD3-2846-A2A4-08AED5F7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04C8-B816-4343-A0B3-B9B0D501A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E2210-F4E3-9840-9BEB-4D2C7243D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A0584-F058-3348-8407-F4ABAD398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6B9F77-9E91-E64C-9942-0C4BCF121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42715E-FBBD-364E-8656-546633D853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116E5-683F-0D4B-B3EF-D3B349E3C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2D8B-B8F1-1E42-8376-148C9E0BECBC}" type="datetime1">
              <a:rPr lang="en-CA" smtClean="0"/>
              <a:t>2022-04-23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2999A-BE37-D34B-9C77-815A5BAA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0A6788-0512-6B42-A59D-195DC1A2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11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B58F-1FC0-FD41-A3FE-300A160B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6FEB59-D68E-574B-A8D6-A059BADB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5E9C9-01D8-5B48-83F9-1686A8660269}" type="datetime1">
              <a:rPr lang="en-CA" smtClean="0"/>
              <a:t>2022-04-23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B761B8-2E7A-1E47-ABA4-D3186778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FE0C3-DB36-EC41-8C16-35B23C137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0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F3BA9E-C6B8-5E4C-A3A5-3E2919BE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42ED-3F21-5E40-B295-03B7E84BAB2B}" type="datetime1">
              <a:rPr lang="en-CA" smtClean="0"/>
              <a:t>2022-04-23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6DBB04-5217-DF43-9EFF-057DABFF7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78FE3-FA77-844D-82D2-BAB4DC15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2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8D18-F5C0-504F-BD91-959FB8B4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D9C76-2D14-9B4C-BC88-C91142D4D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E497C-B03F-E444-8576-D2E1C1909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09F4A-A18E-7E42-803E-232E35D03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1D87-2666-0346-B08A-203DF869D1D1}" type="datetime1">
              <a:rPr lang="en-CA" smtClean="0"/>
              <a:t>2022-04-23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781C5-BB17-0D48-B1B5-E44F8573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B589E-A0FB-7E4C-86BB-A2E76EF3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6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FF43-0B1F-A94A-B0AC-B6168C5B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02C36-B76A-CA49-B02D-0755C6D51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D2E39-AF66-9349-8159-6DB4F5EB8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D3758-87DC-BD4F-99B3-7C926A3B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C13E-C96D-4A4B-9451-D5B749D77CB3}" type="datetime1">
              <a:rPr lang="en-CA" smtClean="0"/>
              <a:t>2022-04-23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11B38-1678-A44D-8E83-540A2346F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E73B5-3958-1C46-BD57-AD5D81EA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66CE3-4098-794A-97BB-5B325CD71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8588C-6ED5-D949-82CA-F1CDC1262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48652-0D78-9D43-BF4F-2C00BF476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6B81-A062-704A-B178-A4A486F4C73E}" type="datetime1">
              <a:rPr lang="en-CA" smtClean="0"/>
              <a:t>2022-04-23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F6B63-5518-604C-AE70-8D2523024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0025E-2517-BA4C-8884-56F8C1C81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25C47-F1EB-B44A-B78D-BF38780883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20B428-13A2-A043-ABF1-42D2E3B05074}"/>
              </a:ext>
            </a:extLst>
          </p:cNvPr>
          <p:cNvSpPr/>
          <p:nvPr userDrawn="1"/>
        </p:nvSpPr>
        <p:spPr>
          <a:xfrm>
            <a:off x="-12700" y="0"/>
            <a:ext cx="50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C12E60-D5F6-DC41-A6CA-06C5B0958E5E}"/>
              </a:ext>
            </a:extLst>
          </p:cNvPr>
          <p:cNvSpPr/>
          <p:nvPr userDrawn="1"/>
        </p:nvSpPr>
        <p:spPr>
          <a:xfrm>
            <a:off x="482600" y="0"/>
            <a:ext cx="127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6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15D1-14F4-A149-8A74-2A83AFE3AD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sz="4800" dirty="0"/>
              <a:t>Patient Partner Compensation/Payment in Research and Healthcare</a:t>
            </a:r>
            <a:br>
              <a:rPr lang="en-CA" sz="48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8863D-59CB-9C44-AB50-3ECC42DDD0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+mn-lt"/>
              </a:rPr>
              <a:t>Dawn Richards, PhD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@</a:t>
            </a:r>
            <a:r>
              <a:rPr lang="en-US" dirty="0" err="1">
                <a:latin typeface="+mn-lt"/>
              </a:rPr>
              <a:t>TO_dpr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PAN – April 27,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4DDDB-F7AF-D546-9C70-79A8F07B9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269" y="3875020"/>
            <a:ext cx="1429461" cy="3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43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23494-0E2F-A947-8F91-4618DDC1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23370-266C-EC46-A312-4B55228B4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27" y="136525"/>
            <a:ext cx="9391234" cy="6440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BC92C82-0A68-5442-93F0-043D4416DAD5}"/>
              </a:ext>
            </a:extLst>
          </p:cNvPr>
          <p:cNvSpPr/>
          <p:nvPr/>
        </p:nvSpPr>
        <p:spPr>
          <a:xfrm>
            <a:off x="838200" y="6277302"/>
            <a:ext cx="1051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Richards DP; </a:t>
            </a:r>
            <a:r>
              <a:rPr lang="en-CA" sz="1400" dirty="0" err="1"/>
              <a:t>Cobey</a:t>
            </a:r>
            <a:r>
              <a:rPr lang="en-CA" sz="1400" dirty="0"/>
              <a:t> KD; Proulx L. </a:t>
            </a:r>
            <a:r>
              <a:rPr lang="en-CA" sz="1400" i="1" dirty="0"/>
              <a:t>et al.</a:t>
            </a:r>
            <a:r>
              <a:rPr lang="en-CA" sz="1400" dirty="0"/>
              <a:t> Identifying potential barriers and solutions to patient partner compensation (payment) in research. </a:t>
            </a:r>
            <a:r>
              <a:rPr lang="en-CA" sz="1400" i="1" dirty="0"/>
              <a:t>Res </a:t>
            </a:r>
            <a:r>
              <a:rPr lang="en-CA" sz="1400" i="1" dirty="0" err="1"/>
              <a:t>Involv</a:t>
            </a:r>
            <a:r>
              <a:rPr lang="en-CA" sz="1400" i="1" dirty="0"/>
              <a:t> </a:t>
            </a:r>
            <a:r>
              <a:rPr lang="en-CA" sz="1400" i="1" dirty="0" err="1"/>
              <a:t>Engagem</a:t>
            </a:r>
            <a:r>
              <a:rPr lang="en-CA" sz="1400" dirty="0"/>
              <a:t> </a:t>
            </a:r>
            <a:r>
              <a:rPr lang="en-CA" sz="1400" b="1" dirty="0"/>
              <a:t>8, </a:t>
            </a:r>
            <a:r>
              <a:rPr lang="en-CA" sz="1400" dirty="0"/>
              <a:t>7 (2022). https://</a:t>
            </a:r>
            <a:r>
              <a:rPr lang="en-CA" sz="1400" dirty="0" err="1"/>
              <a:t>doi.org</a:t>
            </a:r>
            <a:r>
              <a:rPr lang="en-CA" sz="1400" dirty="0"/>
              <a:t>/10.1186/s40900-022-00341-1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4530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4F126-D282-9444-92ED-0B79C5F9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D0B6AE-5511-964C-A7DC-8361C666E6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675" y="520357"/>
            <a:ext cx="9118820" cy="6020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FBF3C1-6160-1446-BC06-A6D6C5F8B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047" y="109090"/>
            <a:ext cx="9216000" cy="5491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A17CDE-585C-574E-8CA7-E9C1E918DA96}"/>
              </a:ext>
            </a:extLst>
          </p:cNvPr>
          <p:cNvSpPr/>
          <p:nvPr/>
        </p:nvSpPr>
        <p:spPr>
          <a:xfrm>
            <a:off x="838200" y="6277302"/>
            <a:ext cx="1051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Richards DP; </a:t>
            </a:r>
            <a:r>
              <a:rPr lang="en-CA" sz="1400" dirty="0" err="1"/>
              <a:t>Cobey</a:t>
            </a:r>
            <a:r>
              <a:rPr lang="en-CA" sz="1400" dirty="0"/>
              <a:t> KD; Proulx L. </a:t>
            </a:r>
            <a:r>
              <a:rPr lang="en-CA" sz="1400" i="1" dirty="0"/>
              <a:t>et al.</a:t>
            </a:r>
            <a:r>
              <a:rPr lang="en-CA" sz="1400" dirty="0"/>
              <a:t> Identifying potential barriers and solutions to patient partner compensation (payment) in research. </a:t>
            </a:r>
            <a:r>
              <a:rPr lang="en-CA" sz="1400" i="1" dirty="0"/>
              <a:t>Res </a:t>
            </a:r>
            <a:r>
              <a:rPr lang="en-CA" sz="1400" i="1" dirty="0" err="1"/>
              <a:t>Involv</a:t>
            </a:r>
            <a:r>
              <a:rPr lang="en-CA" sz="1400" i="1" dirty="0"/>
              <a:t> </a:t>
            </a:r>
            <a:r>
              <a:rPr lang="en-CA" sz="1400" i="1" dirty="0" err="1"/>
              <a:t>Engagem</a:t>
            </a:r>
            <a:r>
              <a:rPr lang="en-CA" sz="1400" dirty="0"/>
              <a:t> </a:t>
            </a:r>
            <a:r>
              <a:rPr lang="en-CA" sz="1400" b="1" dirty="0"/>
              <a:t>8, </a:t>
            </a:r>
            <a:r>
              <a:rPr lang="en-CA" sz="1400" dirty="0"/>
              <a:t>7 (2022). https://</a:t>
            </a:r>
            <a:r>
              <a:rPr lang="en-CA" sz="1400" dirty="0" err="1"/>
              <a:t>doi.org</a:t>
            </a:r>
            <a:r>
              <a:rPr lang="en-CA" sz="1400" dirty="0"/>
              <a:t>/10.1186/s40900-022-00341-1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2199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EA555-655A-B24B-A0E8-A9774D6E6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10C830-4ECB-B543-BE3E-1B3CA4D073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263" y="547334"/>
            <a:ext cx="6802649" cy="56509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E78000-3516-004C-9CCF-7AB0A259393B}"/>
              </a:ext>
            </a:extLst>
          </p:cNvPr>
          <p:cNvSpPr/>
          <p:nvPr/>
        </p:nvSpPr>
        <p:spPr>
          <a:xfrm>
            <a:off x="838200" y="6277302"/>
            <a:ext cx="1051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Richards DP; </a:t>
            </a:r>
            <a:r>
              <a:rPr lang="en-CA" sz="1400" dirty="0" err="1"/>
              <a:t>Cobey</a:t>
            </a:r>
            <a:r>
              <a:rPr lang="en-CA" sz="1400" dirty="0"/>
              <a:t> KD; Proulx L. </a:t>
            </a:r>
            <a:r>
              <a:rPr lang="en-CA" sz="1400" i="1" dirty="0"/>
              <a:t>et al.</a:t>
            </a:r>
            <a:r>
              <a:rPr lang="en-CA" sz="1400" dirty="0"/>
              <a:t> Identifying potential barriers and solutions to patient partner compensation (payment) in research. </a:t>
            </a:r>
            <a:r>
              <a:rPr lang="en-CA" sz="1400" i="1" dirty="0"/>
              <a:t>Res </a:t>
            </a:r>
            <a:r>
              <a:rPr lang="en-CA" sz="1400" i="1" dirty="0" err="1"/>
              <a:t>Involv</a:t>
            </a:r>
            <a:r>
              <a:rPr lang="en-CA" sz="1400" i="1" dirty="0"/>
              <a:t> </a:t>
            </a:r>
            <a:r>
              <a:rPr lang="en-CA" sz="1400" i="1" dirty="0" err="1"/>
              <a:t>Engagem</a:t>
            </a:r>
            <a:r>
              <a:rPr lang="en-CA" sz="1400" dirty="0"/>
              <a:t> </a:t>
            </a:r>
            <a:r>
              <a:rPr lang="en-CA" sz="1400" b="1" dirty="0"/>
              <a:t>8, </a:t>
            </a:r>
            <a:r>
              <a:rPr lang="en-CA" sz="1400" dirty="0"/>
              <a:t>7 (2022). https://</a:t>
            </a:r>
            <a:r>
              <a:rPr lang="en-CA" sz="1400" dirty="0" err="1"/>
              <a:t>doi.org</a:t>
            </a:r>
            <a:r>
              <a:rPr lang="en-CA" sz="1400" dirty="0"/>
              <a:t>/10.1186/s40900-022-00341-1</a:t>
            </a:r>
            <a:endParaRPr lang="en-US" sz="1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084473-F1F2-FA47-9581-939C40DC0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0965"/>
            <a:ext cx="3075432" cy="3511931"/>
          </a:xfrm>
        </p:spPr>
        <p:txBody>
          <a:bodyPr/>
          <a:lstStyle/>
          <a:p>
            <a:r>
              <a:rPr lang="en-US" dirty="0"/>
              <a:t>Thinking about this in another way….</a:t>
            </a:r>
          </a:p>
        </p:txBody>
      </p:sp>
    </p:spTree>
    <p:extLst>
      <p:ext uri="{BB962C8B-B14F-4D97-AF65-F5344CB8AC3E}">
        <p14:creationId xmlns:p14="http://schemas.microsoft.com/office/powerpoint/2010/main" val="896214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93A0A4-0F7D-2245-A6B8-29234FC70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references that may be helpful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045F7-6876-B34D-8ED8-A52676067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000" dirty="0">
                <a:latin typeface="+mn-lt"/>
                <a:cs typeface="Calibri" panose="020F0502020204030204" pitchFamily="34" charset="0"/>
              </a:rPr>
              <a:t>Considerations when paying patient partners in research: Canadian Institutes of Health Research; 2019. https://</a:t>
            </a:r>
            <a:r>
              <a:rPr lang="en-CA" sz="2000" dirty="0" err="1">
                <a:latin typeface="+mn-lt"/>
                <a:cs typeface="Calibri" panose="020F0502020204030204" pitchFamily="34" charset="0"/>
              </a:rPr>
              <a:t>cihr</a:t>
            </a:r>
            <a:r>
              <a:rPr lang="en-CA" sz="2000" dirty="0">
                <a:latin typeface="+mn-lt"/>
                <a:cs typeface="Calibri" panose="020F0502020204030204" pitchFamily="34" charset="0"/>
              </a:rPr>
              <a:t>-​</a:t>
            </a:r>
            <a:r>
              <a:rPr lang="en-CA" sz="2000" dirty="0" err="1">
                <a:latin typeface="+mn-lt"/>
                <a:cs typeface="Calibri" panose="020F0502020204030204" pitchFamily="34" charset="0"/>
              </a:rPr>
              <a:t>irsc.gc.ca</a:t>
            </a:r>
            <a:r>
              <a:rPr lang="en-CA" sz="2000" dirty="0">
                <a:latin typeface="+mn-lt"/>
                <a:cs typeface="Calibri" panose="020F0502020204030204" pitchFamily="34" charset="0"/>
              </a:rPr>
              <a:t>/e/51466.html.</a:t>
            </a:r>
          </a:p>
          <a:p>
            <a:r>
              <a:rPr lang="en-CA" sz="2000" dirty="0">
                <a:latin typeface="+mn-lt"/>
                <a:cs typeface="Calibri" panose="020F0502020204030204" pitchFamily="34" charset="0"/>
              </a:rPr>
              <a:t>Strategy for patient-oriented research chronic disease networks and PICHI network. Recommendations on patient engagement compensation. https://</a:t>
            </a:r>
            <a:r>
              <a:rPr lang="en-CA" sz="2000" dirty="0" err="1">
                <a:latin typeface="+mn-lt"/>
                <a:cs typeface="Calibri" panose="020F0502020204030204" pitchFamily="34" charset="0"/>
              </a:rPr>
              <a:t>diabetesaction.ca</a:t>
            </a:r>
            <a:r>
              <a:rPr lang="en-CA" sz="2000" dirty="0">
                <a:latin typeface="+mn-lt"/>
                <a:cs typeface="Calibri" panose="020F0502020204030204" pitchFamily="34" charset="0"/>
              </a:rPr>
              <a:t>/wp-​content/uploads/ 2018/07/TASKFORCE-​IN-​PATIENT-​ENGAGEMENT-​COMPENSATION-​REPORT_FINAL-1.pdf2018.</a:t>
            </a:r>
          </a:p>
          <a:p>
            <a:r>
              <a:rPr lang="en-CA" sz="2000" dirty="0">
                <a:latin typeface="+mn-lt"/>
                <a:cs typeface="Calibri" panose="020F0502020204030204" pitchFamily="34" charset="0"/>
              </a:rPr>
              <a:t>INVOLVE. Payment for involvement? A guide for making payments to members of the public actively involved in NHS, public health and social care research. Eastleigh; 2010.</a:t>
            </a:r>
          </a:p>
          <a:p>
            <a:r>
              <a:rPr lang="en-CA" sz="2000" dirty="0">
                <a:latin typeface="+mn-lt"/>
                <a:cs typeface="Calibri" panose="020F0502020204030204" pitchFamily="34" charset="0"/>
              </a:rPr>
              <a:t>Ethics guidance for developing partnerships with patients and researchers. https:// </a:t>
            </a:r>
            <a:r>
              <a:rPr lang="en-CA" sz="2000" dirty="0" err="1">
                <a:latin typeface="+mn-lt"/>
                <a:cs typeface="Calibri" panose="020F0502020204030204" pitchFamily="34" charset="0"/>
              </a:rPr>
              <a:t>cihr</a:t>
            </a:r>
            <a:r>
              <a:rPr lang="en-CA" sz="2000" dirty="0">
                <a:latin typeface="+mn-lt"/>
                <a:cs typeface="Calibri" panose="020F0502020204030204" pitchFamily="34" charset="0"/>
              </a:rPr>
              <a:t>-​</a:t>
            </a:r>
            <a:r>
              <a:rPr lang="en-CA" sz="2000" dirty="0" err="1">
                <a:latin typeface="+mn-lt"/>
                <a:cs typeface="Calibri" panose="020F0502020204030204" pitchFamily="34" charset="0"/>
              </a:rPr>
              <a:t>irsc</a:t>
            </a:r>
            <a:r>
              <a:rPr lang="en-CA" sz="2000" dirty="0">
                <a:latin typeface="+mn-lt"/>
                <a:cs typeface="Calibri" panose="020F0502020204030204" pitchFamily="34" charset="0"/>
              </a:rPr>
              <a:t>. </a:t>
            </a:r>
            <a:r>
              <a:rPr lang="en-CA" sz="2000" dirty="0" err="1">
                <a:latin typeface="+mn-lt"/>
                <a:cs typeface="Calibri" panose="020F0502020204030204" pitchFamily="34" charset="0"/>
              </a:rPr>
              <a:t>gc</a:t>
            </a:r>
            <a:r>
              <a:rPr lang="en-CA" sz="2000" dirty="0">
                <a:latin typeface="+mn-lt"/>
                <a:cs typeface="Calibri" panose="020F0502020204030204" pitchFamily="34" charset="0"/>
              </a:rPr>
              <a:t>. ca/e/ 51910. html. Canadian Institutes of Health Research; 2019.</a:t>
            </a:r>
          </a:p>
          <a:p>
            <a:r>
              <a:rPr lang="en-CA" sz="2000" dirty="0">
                <a:latin typeface="+mn-lt"/>
                <a:cs typeface="Calibri" panose="020F0502020204030204" pitchFamily="34" charset="0"/>
              </a:rPr>
              <a:t>Centre for engagement and dissemination—recognition payments for public contributors. National Institute for Health Research; 2020. https://</a:t>
            </a:r>
            <a:r>
              <a:rPr lang="en-CA" sz="2000" dirty="0" err="1">
                <a:latin typeface="+mn-lt"/>
                <a:cs typeface="Calibri" panose="020F0502020204030204" pitchFamily="34" charset="0"/>
              </a:rPr>
              <a:t>www.nihr.ac.uk</a:t>
            </a:r>
            <a:r>
              <a:rPr lang="en-CA" sz="2000" dirty="0">
                <a:latin typeface="+mn-lt"/>
                <a:cs typeface="Calibri" panose="020F0502020204030204" pitchFamily="34" charset="0"/>
              </a:rPr>
              <a:t>/documents/centre-​for-​engagement-​and-​</a:t>
            </a:r>
            <a:r>
              <a:rPr lang="en-CA" sz="2000" dirty="0" err="1">
                <a:latin typeface="+mn-lt"/>
                <a:cs typeface="Calibri" panose="020F0502020204030204" pitchFamily="34" charset="0"/>
              </a:rPr>
              <a:t>disseminationrecognition</a:t>
            </a:r>
            <a:r>
              <a:rPr lang="en-CA" sz="2000" dirty="0">
                <a:latin typeface="+mn-lt"/>
                <a:cs typeface="Calibri" panose="020F0502020204030204" pitchFamily="34" charset="0"/>
              </a:rPr>
              <a:t>-​payments-​for-​public-​contributors/24979</a:t>
            </a:r>
          </a:p>
          <a:p>
            <a:endParaRPr lang="en-CA" sz="2000" dirty="0">
              <a:latin typeface="+mn-lt"/>
              <a:cs typeface="Calibri" panose="020F0502020204030204" pitchFamily="34" charset="0"/>
            </a:endParaRPr>
          </a:p>
          <a:p>
            <a:endParaRPr lang="en-CA" sz="2000" dirty="0">
              <a:latin typeface="+mn-lt"/>
              <a:cs typeface="Calibri" panose="020F0502020204030204" pitchFamily="34" charset="0"/>
            </a:endParaRPr>
          </a:p>
          <a:p>
            <a:endParaRPr lang="en-CA" sz="2000" dirty="0">
              <a:latin typeface="+mn-lt"/>
              <a:cs typeface="Calibri" panose="020F0502020204030204" pitchFamily="34" charset="0"/>
            </a:endParaRPr>
          </a:p>
          <a:p>
            <a:endParaRPr lang="en-CA" sz="2000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EA555-655A-B24B-A0E8-A9774D6E6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8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A6DB8-5BE8-6B49-952C-89DE99F0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39A03-5D4B-6442-BC44-D9812705D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7080" y="4445891"/>
            <a:ext cx="9381235" cy="496008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still have a way to go….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679F92B-7A11-524E-855D-16BFCDEB4E7D}"/>
              </a:ext>
            </a:extLst>
          </p:cNvPr>
          <p:cNvSpPr/>
          <p:nvPr/>
        </p:nvSpPr>
        <p:spPr>
          <a:xfrm>
            <a:off x="1532341" y="1614830"/>
            <a:ext cx="914400" cy="9144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4C3784-893C-E746-8093-506463561EE3}"/>
              </a:ext>
            </a:extLst>
          </p:cNvPr>
          <p:cNvSpPr/>
          <p:nvPr/>
        </p:nvSpPr>
        <p:spPr>
          <a:xfrm>
            <a:off x="1538175" y="3029281"/>
            <a:ext cx="914400" cy="914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F9D1F8-683D-1549-B43A-50408E06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609D8F-9301-4D46-8999-A7458E6EE91D}"/>
              </a:ext>
            </a:extLst>
          </p:cNvPr>
          <p:cNvGrpSpPr/>
          <p:nvPr/>
        </p:nvGrpSpPr>
        <p:grpSpPr>
          <a:xfrm>
            <a:off x="1532341" y="4367874"/>
            <a:ext cx="914400" cy="914400"/>
            <a:chOff x="1532341" y="4443733"/>
            <a:chExt cx="914400" cy="91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3A394B5-4581-FC48-87F3-74651F637C0D}"/>
                </a:ext>
              </a:extLst>
            </p:cNvPr>
            <p:cNvSpPr/>
            <p:nvPr/>
          </p:nvSpPr>
          <p:spPr>
            <a:xfrm>
              <a:off x="1532341" y="4443733"/>
              <a:ext cx="914400" cy="9144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34" name="Google Shape;754;p40">
              <a:extLst>
                <a:ext uri="{FF2B5EF4-FFF2-40B4-BE49-F238E27FC236}">
                  <a16:creationId xmlns:a16="http://schemas.microsoft.com/office/drawing/2014/main" id="{54BD7466-B74F-0B46-AB53-A8D12E44519C}"/>
                </a:ext>
              </a:extLst>
            </p:cNvPr>
            <p:cNvSpPr/>
            <p:nvPr/>
          </p:nvSpPr>
          <p:spPr>
            <a:xfrm>
              <a:off x="1928002" y="4721326"/>
              <a:ext cx="134746" cy="359477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5" name="Google Shape;755;p40">
              <a:extLst>
                <a:ext uri="{FF2B5EF4-FFF2-40B4-BE49-F238E27FC236}">
                  <a16:creationId xmlns:a16="http://schemas.microsoft.com/office/drawing/2014/main" id="{AA541B37-BAA4-6748-87AE-BCE8EDAAD420}"/>
                </a:ext>
              </a:extLst>
            </p:cNvPr>
            <p:cNvSpPr/>
            <p:nvPr/>
          </p:nvSpPr>
          <p:spPr>
            <a:xfrm>
              <a:off x="1782615" y="4720803"/>
              <a:ext cx="134223" cy="355203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" name="Google Shape;756;p40">
              <a:extLst>
                <a:ext uri="{FF2B5EF4-FFF2-40B4-BE49-F238E27FC236}">
                  <a16:creationId xmlns:a16="http://schemas.microsoft.com/office/drawing/2014/main" id="{7B6BDC41-0501-F440-AC21-917304BD90A5}"/>
                </a:ext>
              </a:extLst>
            </p:cNvPr>
            <p:cNvSpPr/>
            <p:nvPr/>
          </p:nvSpPr>
          <p:spPr>
            <a:xfrm>
              <a:off x="2074435" y="4725578"/>
              <a:ext cx="134223" cy="354680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37" name="Google Shape;88;p7">
            <a:extLst>
              <a:ext uri="{FF2B5EF4-FFF2-40B4-BE49-F238E27FC236}">
                <a16:creationId xmlns:a16="http://schemas.microsoft.com/office/drawing/2014/main" id="{03AF377A-B765-1E41-A363-3F9C61C0494A}"/>
              </a:ext>
            </a:extLst>
          </p:cNvPr>
          <p:cNvSpPr>
            <a:spLocks noChangeAspect="1"/>
          </p:cNvSpPr>
          <p:nvPr/>
        </p:nvSpPr>
        <p:spPr>
          <a:xfrm>
            <a:off x="1731640" y="1892030"/>
            <a:ext cx="513594" cy="360000"/>
          </a:xfrm>
          <a:custGeom>
            <a:avLst/>
            <a:gdLst/>
            <a:ahLst/>
            <a:cxnLst/>
            <a:rect l="l" t="t" r="r" b="b"/>
            <a:pathLst>
              <a:path w="7420" h="5201" extrusionOk="0">
                <a:moveTo>
                  <a:pt x="6226" y="597"/>
                </a:moveTo>
                <a:lnTo>
                  <a:pt x="6543" y="653"/>
                </a:lnTo>
                <a:lnTo>
                  <a:pt x="6860" y="727"/>
                </a:lnTo>
                <a:lnTo>
                  <a:pt x="6860" y="1305"/>
                </a:lnTo>
                <a:lnTo>
                  <a:pt x="6729" y="1268"/>
                </a:lnTo>
                <a:lnTo>
                  <a:pt x="6618" y="1230"/>
                </a:lnTo>
                <a:lnTo>
                  <a:pt x="6506" y="1156"/>
                </a:lnTo>
                <a:lnTo>
                  <a:pt x="6412" y="1063"/>
                </a:lnTo>
                <a:lnTo>
                  <a:pt x="6338" y="969"/>
                </a:lnTo>
                <a:lnTo>
                  <a:pt x="6282" y="858"/>
                </a:lnTo>
                <a:lnTo>
                  <a:pt x="6226" y="727"/>
                </a:lnTo>
                <a:lnTo>
                  <a:pt x="6226" y="597"/>
                </a:lnTo>
                <a:close/>
                <a:moveTo>
                  <a:pt x="560" y="1175"/>
                </a:moveTo>
                <a:lnTo>
                  <a:pt x="914" y="1230"/>
                </a:lnTo>
                <a:lnTo>
                  <a:pt x="1287" y="1268"/>
                </a:lnTo>
                <a:lnTo>
                  <a:pt x="1249" y="1398"/>
                </a:lnTo>
                <a:lnTo>
                  <a:pt x="1193" y="1510"/>
                </a:lnTo>
                <a:lnTo>
                  <a:pt x="1119" y="1603"/>
                </a:lnTo>
                <a:lnTo>
                  <a:pt x="1026" y="1696"/>
                </a:lnTo>
                <a:lnTo>
                  <a:pt x="932" y="1771"/>
                </a:lnTo>
                <a:lnTo>
                  <a:pt x="802" y="1827"/>
                </a:lnTo>
                <a:lnTo>
                  <a:pt x="690" y="1864"/>
                </a:lnTo>
                <a:lnTo>
                  <a:pt x="560" y="1864"/>
                </a:lnTo>
                <a:lnTo>
                  <a:pt x="560" y="1175"/>
                </a:lnTo>
                <a:close/>
                <a:moveTo>
                  <a:pt x="3803" y="1491"/>
                </a:moveTo>
                <a:lnTo>
                  <a:pt x="3896" y="1510"/>
                </a:lnTo>
                <a:lnTo>
                  <a:pt x="4064" y="1585"/>
                </a:lnTo>
                <a:lnTo>
                  <a:pt x="4232" y="1678"/>
                </a:lnTo>
                <a:lnTo>
                  <a:pt x="4362" y="1827"/>
                </a:lnTo>
                <a:lnTo>
                  <a:pt x="4474" y="1976"/>
                </a:lnTo>
                <a:lnTo>
                  <a:pt x="4567" y="2181"/>
                </a:lnTo>
                <a:lnTo>
                  <a:pt x="4623" y="2386"/>
                </a:lnTo>
                <a:lnTo>
                  <a:pt x="4642" y="2610"/>
                </a:lnTo>
                <a:lnTo>
                  <a:pt x="4623" y="2833"/>
                </a:lnTo>
                <a:lnTo>
                  <a:pt x="4567" y="3039"/>
                </a:lnTo>
                <a:lnTo>
                  <a:pt x="4474" y="3225"/>
                </a:lnTo>
                <a:lnTo>
                  <a:pt x="4362" y="3393"/>
                </a:lnTo>
                <a:lnTo>
                  <a:pt x="4232" y="3523"/>
                </a:lnTo>
                <a:lnTo>
                  <a:pt x="4064" y="3635"/>
                </a:lnTo>
                <a:lnTo>
                  <a:pt x="3896" y="3691"/>
                </a:lnTo>
                <a:lnTo>
                  <a:pt x="3803" y="3710"/>
                </a:lnTo>
                <a:lnTo>
                  <a:pt x="3710" y="3728"/>
                </a:lnTo>
                <a:lnTo>
                  <a:pt x="3616" y="3710"/>
                </a:lnTo>
                <a:lnTo>
                  <a:pt x="3523" y="3691"/>
                </a:lnTo>
                <a:lnTo>
                  <a:pt x="3356" y="3635"/>
                </a:lnTo>
                <a:lnTo>
                  <a:pt x="3188" y="3523"/>
                </a:lnTo>
                <a:lnTo>
                  <a:pt x="3057" y="3393"/>
                </a:lnTo>
                <a:lnTo>
                  <a:pt x="2945" y="3225"/>
                </a:lnTo>
                <a:lnTo>
                  <a:pt x="2852" y="3039"/>
                </a:lnTo>
                <a:lnTo>
                  <a:pt x="2796" y="2833"/>
                </a:lnTo>
                <a:lnTo>
                  <a:pt x="2778" y="2610"/>
                </a:lnTo>
                <a:lnTo>
                  <a:pt x="2796" y="2386"/>
                </a:lnTo>
                <a:lnTo>
                  <a:pt x="2852" y="2181"/>
                </a:lnTo>
                <a:lnTo>
                  <a:pt x="2945" y="1976"/>
                </a:lnTo>
                <a:lnTo>
                  <a:pt x="3057" y="1827"/>
                </a:lnTo>
                <a:lnTo>
                  <a:pt x="3188" y="1678"/>
                </a:lnTo>
                <a:lnTo>
                  <a:pt x="3356" y="1585"/>
                </a:lnTo>
                <a:lnTo>
                  <a:pt x="3523" y="1510"/>
                </a:lnTo>
                <a:lnTo>
                  <a:pt x="3616" y="1491"/>
                </a:lnTo>
                <a:close/>
                <a:moveTo>
                  <a:pt x="6860" y="3374"/>
                </a:moveTo>
                <a:lnTo>
                  <a:pt x="6860" y="4045"/>
                </a:lnTo>
                <a:lnTo>
                  <a:pt x="6562" y="3989"/>
                </a:lnTo>
                <a:lnTo>
                  <a:pt x="6245" y="3952"/>
                </a:lnTo>
                <a:lnTo>
                  <a:pt x="6263" y="3840"/>
                </a:lnTo>
                <a:lnTo>
                  <a:pt x="6319" y="3728"/>
                </a:lnTo>
                <a:lnTo>
                  <a:pt x="6375" y="3635"/>
                </a:lnTo>
                <a:lnTo>
                  <a:pt x="6468" y="3560"/>
                </a:lnTo>
                <a:lnTo>
                  <a:pt x="6543" y="3486"/>
                </a:lnTo>
                <a:lnTo>
                  <a:pt x="6655" y="3430"/>
                </a:lnTo>
                <a:lnTo>
                  <a:pt x="6748" y="3393"/>
                </a:lnTo>
                <a:lnTo>
                  <a:pt x="6860" y="3374"/>
                </a:lnTo>
                <a:close/>
                <a:moveTo>
                  <a:pt x="560" y="3915"/>
                </a:moveTo>
                <a:lnTo>
                  <a:pt x="709" y="3933"/>
                </a:lnTo>
                <a:lnTo>
                  <a:pt x="839" y="3971"/>
                </a:lnTo>
                <a:lnTo>
                  <a:pt x="951" y="4045"/>
                </a:lnTo>
                <a:lnTo>
                  <a:pt x="1063" y="4138"/>
                </a:lnTo>
                <a:lnTo>
                  <a:pt x="1156" y="4231"/>
                </a:lnTo>
                <a:lnTo>
                  <a:pt x="1231" y="4362"/>
                </a:lnTo>
                <a:lnTo>
                  <a:pt x="1268" y="4492"/>
                </a:lnTo>
                <a:lnTo>
                  <a:pt x="1287" y="4642"/>
                </a:lnTo>
                <a:lnTo>
                  <a:pt x="1100" y="4604"/>
                </a:lnTo>
                <a:lnTo>
                  <a:pt x="914" y="4586"/>
                </a:lnTo>
                <a:lnTo>
                  <a:pt x="727" y="4530"/>
                </a:lnTo>
                <a:lnTo>
                  <a:pt x="560" y="4474"/>
                </a:lnTo>
                <a:lnTo>
                  <a:pt x="560" y="3915"/>
                </a:lnTo>
                <a:close/>
                <a:moveTo>
                  <a:pt x="5853" y="0"/>
                </a:moveTo>
                <a:lnTo>
                  <a:pt x="5592" y="19"/>
                </a:lnTo>
                <a:lnTo>
                  <a:pt x="5313" y="37"/>
                </a:lnTo>
                <a:lnTo>
                  <a:pt x="4791" y="112"/>
                </a:lnTo>
                <a:lnTo>
                  <a:pt x="4250" y="243"/>
                </a:lnTo>
                <a:lnTo>
                  <a:pt x="3710" y="373"/>
                </a:lnTo>
                <a:lnTo>
                  <a:pt x="3169" y="503"/>
                </a:lnTo>
                <a:lnTo>
                  <a:pt x="2647" y="615"/>
                </a:lnTo>
                <a:lnTo>
                  <a:pt x="2107" y="709"/>
                </a:lnTo>
                <a:lnTo>
                  <a:pt x="1827" y="727"/>
                </a:lnTo>
                <a:lnTo>
                  <a:pt x="1305" y="727"/>
                </a:lnTo>
                <a:lnTo>
                  <a:pt x="1026" y="690"/>
                </a:lnTo>
                <a:lnTo>
                  <a:pt x="765" y="653"/>
                </a:lnTo>
                <a:lnTo>
                  <a:pt x="485" y="578"/>
                </a:lnTo>
                <a:lnTo>
                  <a:pt x="373" y="559"/>
                </a:lnTo>
                <a:lnTo>
                  <a:pt x="299" y="559"/>
                </a:lnTo>
                <a:lnTo>
                  <a:pt x="224" y="578"/>
                </a:lnTo>
                <a:lnTo>
                  <a:pt x="168" y="615"/>
                </a:lnTo>
                <a:lnTo>
                  <a:pt x="112" y="653"/>
                </a:lnTo>
                <a:lnTo>
                  <a:pt x="56" y="709"/>
                </a:lnTo>
                <a:lnTo>
                  <a:pt x="38" y="764"/>
                </a:lnTo>
                <a:lnTo>
                  <a:pt x="0" y="839"/>
                </a:lnTo>
                <a:lnTo>
                  <a:pt x="0" y="914"/>
                </a:lnTo>
                <a:lnTo>
                  <a:pt x="0" y="4604"/>
                </a:lnTo>
                <a:lnTo>
                  <a:pt x="19" y="4716"/>
                </a:lnTo>
                <a:lnTo>
                  <a:pt x="56" y="4809"/>
                </a:lnTo>
                <a:lnTo>
                  <a:pt x="131" y="4884"/>
                </a:lnTo>
                <a:lnTo>
                  <a:pt x="224" y="4940"/>
                </a:lnTo>
                <a:lnTo>
                  <a:pt x="560" y="5070"/>
                </a:lnTo>
                <a:lnTo>
                  <a:pt x="895" y="5145"/>
                </a:lnTo>
                <a:lnTo>
                  <a:pt x="1231" y="5182"/>
                </a:lnTo>
                <a:lnTo>
                  <a:pt x="1566" y="5201"/>
                </a:lnTo>
                <a:lnTo>
                  <a:pt x="1827" y="5201"/>
                </a:lnTo>
                <a:lnTo>
                  <a:pt x="2107" y="5182"/>
                </a:lnTo>
                <a:lnTo>
                  <a:pt x="2647" y="5089"/>
                </a:lnTo>
                <a:lnTo>
                  <a:pt x="3169" y="4977"/>
                </a:lnTo>
                <a:lnTo>
                  <a:pt x="3710" y="4847"/>
                </a:lnTo>
                <a:lnTo>
                  <a:pt x="4250" y="4716"/>
                </a:lnTo>
                <a:lnTo>
                  <a:pt x="4791" y="4586"/>
                </a:lnTo>
                <a:lnTo>
                  <a:pt x="5313" y="4511"/>
                </a:lnTo>
                <a:lnTo>
                  <a:pt x="5592" y="4492"/>
                </a:lnTo>
                <a:lnTo>
                  <a:pt x="5853" y="4474"/>
                </a:lnTo>
                <a:lnTo>
                  <a:pt x="6114" y="4492"/>
                </a:lnTo>
                <a:lnTo>
                  <a:pt x="6394" y="4511"/>
                </a:lnTo>
                <a:lnTo>
                  <a:pt x="6655" y="4567"/>
                </a:lnTo>
                <a:lnTo>
                  <a:pt x="6934" y="4642"/>
                </a:lnTo>
                <a:lnTo>
                  <a:pt x="7046" y="4660"/>
                </a:lnTo>
                <a:lnTo>
                  <a:pt x="7121" y="4660"/>
                </a:lnTo>
                <a:lnTo>
                  <a:pt x="7195" y="4623"/>
                </a:lnTo>
                <a:lnTo>
                  <a:pt x="7251" y="4604"/>
                </a:lnTo>
                <a:lnTo>
                  <a:pt x="7307" y="4548"/>
                </a:lnTo>
                <a:lnTo>
                  <a:pt x="7363" y="4492"/>
                </a:lnTo>
                <a:lnTo>
                  <a:pt x="7400" y="4437"/>
                </a:lnTo>
                <a:lnTo>
                  <a:pt x="7419" y="4362"/>
                </a:lnTo>
                <a:lnTo>
                  <a:pt x="7419" y="4287"/>
                </a:lnTo>
                <a:lnTo>
                  <a:pt x="7419" y="615"/>
                </a:lnTo>
                <a:lnTo>
                  <a:pt x="7400" y="503"/>
                </a:lnTo>
                <a:lnTo>
                  <a:pt x="7363" y="410"/>
                </a:lnTo>
                <a:lnTo>
                  <a:pt x="7289" y="317"/>
                </a:lnTo>
                <a:lnTo>
                  <a:pt x="7195" y="261"/>
                </a:lnTo>
                <a:lnTo>
                  <a:pt x="6860" y="149"/>
                </a:lnTo>
                <a:lnTo>
                  <a:pt x="6524" y="75"/>
                </a:lnTo>
                <a:lnTo>
                  <a:pt x="6189" y="19"/>
                </a:lnTo>
                <a:lnTo>
                  <a:pt x="58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7D5B8-4A12-6749-B016-9DE41EE9C1F7}"/>
              </a:ext>
            </a:extLst>
          </p:cNvPr>
          <p:cNvSpPr/>
          <p:nvPr/>
        </p:nvSpPr>
        <p:spPr>
          <a:xfrm>
            <a:off x="2717080" y="1614830"/>
            <a:ext cx="7594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Compensation/payment of patient partners has come a long way in 5 years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B9083D-0CBB-9042-91C5-B20D02A69F01}"/>
              </a:ext>
            </a:extLst>
          </p:cNvPr>
          <p:cNvSpPr/>
          <p:nvPr/>
        </p:nvSpPr>
        <p:spPr>
          <a:xfrm>
            <a:off x="2717081" y="3029281"/>
            <a:ext cx="7594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There are resources to help you have the conversation and make the case</a:t>
            </a:r>
          </a:p>
        </p:txBody>
      </p:sp>
      <p:sp>
        <p:nvSpPr>
          <p:cNvPr id="39" name="Google Shape;183;p8">
            <a:extLst>
              <a:ext uri="{FF2B5EF4-FFF2-40B4-BE49-F238E27FC236}">
                <a16:creationId xmlns:a16="http://schemas.microsoft.com/office/drawing/2014/main" id="{3E8500CD-A057-1C4E-976A-7EEB00A522D0}"/>
              </a:ext>
            </a:extLst>
          </p:cNvPr>
          <p:cNvSpPr>
            <a:spLocks noChangeAspect="1"/>
          </p:cNvSpPr>
          <p:nvPr/>
        </p:nvSpPr>
        <p:spPr>
          <a:xfrm>
            <a:off x="1797102" y="3306481"/>
            <a:ext cx="411556" cy="360000"/>
          </a:xfrm>
          <a:custGeom>
            <a:avLst/>
            <a:gdLst/>
            <a:ahLst/>
            <a:cxnLst/>
            <a:rect l="l" t="t" r="r" b="b"/>
            <a:pathLst>
              <a:path w="5947" h="5202" extrusionOk="0">
                <a:moveTo>
                  <a:pt x="3710" y="746"/>
                </a:moveTo>
                <a:lnTo>
                  <a:pt x="3710" y="1119"/>
                </a:lnTo>
                <a:lnTo>
                  <a:pt x="2238" y="1119"/>
                </a:lnTo>
                <a:lnTo>
                  <a:pt x="2238" y="746"/>
                </a:lnTo>
                <a:close/>
                <a:moveTo>
                  <a:pt x="2051" y="1"/>
                </a:moveTo>
                <a:lnTo>
                  <a:pt x="1939" y="19"/>
                </a:lnTo>
                <a:lnTo>
                  <a:pt x="1828" y="38"/>
                </a:lnTo>
                <a:lnTo>
                  <a:pt x="1734" y="94"/>
                </a:lnTo>
                <a:lnTo>
                  <a:pt x="1641" y="168"/>
                </a:lnTo>
                <a:lnTo>
                  <a:pt x="1585" y="243"/>
                </a:lnTo>
                <a:lnTo>
                  <a:pt x="1529" y="336"/>
                </a:lnTo>
                <a:lnTo>
                  <a:pt x="1492" y="448"/>
                </a:lnTo>
                <a:lnTo>
                  <a:pt x="1492" y="560"/>
                </a:lnTo>
                <a:lnTo>
                  <a:pt x="1492" y="1119"/>
                </a:lnTo>
                <a:lnTo>
                  <a:pt x="448" y="1119"/>
                </a:lnTo>
                <a:lnTo>
                  <a:pt x="336" y="1156"/>
                </a:lnTo>
                <a:lnTo>
                  <a:pt x="243" y="1212"/>
                </a:lnTo>
                <a:lnTo>
                  <a:pt x="169" y="1268"/>
                </a:lnTo>
                <a:lnTo>
                  <a:pt x="94" y="1361"/>
                </a:lnTo>
                <a:lnTo>
                  <a:pt x="38" y="1455"/>
                </a:lnTo>
                <a:lnTo>
                  <a:pt x="19" y="1566"/>
                </a:lnTo>
                <a:lnTo>
                  <a:pt x="1" y="1678"/>
                </a:lnTo>
                <a:lnTo>
                  <a:pt x="1" y="2592"/>
                </a:lnTo>
                <a:lnTo>
                  <a:pt x="5947" y="2592"/>
                </a:lnTo>
                <a:lnTo>
                  <a:pt x="5947" y="1678"/>
                </a:lnTo>
                <a:lnTo>
                  <a:pt x="5928" y="1566"/>
                </a:lnTo>
                <a:lnTo>
                  <a:pt x="5891" y="1455"/>
                </a:lnTo>
                <a:lnTo>
                  <a:pt x="5854" y="1361"/>
                </a:lnTo>
                <a:lnTo>
                  <a:pt x="5779" y="1268"/>
                </a:lnTo>
                <a:lnTo>
                  <a:pt x="5686" y="1212"/>
                </a:lnTo>
                <a:lnTo>
                  <a:pt x="5593" y="1156"/>
                </a:lnTo>
                <a:lnTo>
                  <a:pt x="5500" y="1119"/>
                </a:lnTo>
                <a:lnTo>
                  <a:pt x="4456" y="1119"/>
                </a:lnTo>
                <a:lnTo>
                  <a:pt x="4456" y="560"/>
                </a:lnTo>
                <a:lnTo>
                  <a:pt x="4437" y="448"/>
                </a:lnTo>
                <a:lnTo>
                  <a:pt x="4418" y="336"/>
                </a:lnTo>
                <a:lnTo>
                  <a:pt x="4363" y="243"/>
                </a:lnTo>
                <a:lnTo>
                  <a:pt x="4288" y="168"/>
                </a:lnTo>
                <a:lnTo>
                  <a:pt x="4213" y="94"/>
                </a:lnTo>
                <a:lnTo>
                  <a:pt x="4120" y="38"/>
                </a:lnTo>
                <a:lnTo>
                  <a:pt x="4008" y="19"/>
                </a:lnTo>
                <a:lnTo>
                  <a:pt x="3897" y="1"/>
                </a:lnTo>
                <a:close/>
                <a:moveTo>
                  <a:pt x="1" y="2964"/>
                </a:moveTo>
                <a:lnTo>
                  <a:pt x="1" y="4642"/>
                </a:lnTo>
                <a:lnTo>
                  <a:pt x="19" y="4754"/>
                </a:lnTo>
                <a:lnTo>
                  <a:pt x="38" y="4866"/>
                </a:lnTo>
                <a:lnTo>
                  <a:pt x="94" y="4959"/>
                </a:lnTo>
                <a:lnTo>
                  <a:pt x="169" y="5033"/>
                </a:lnTo>
                <a:lnTo>
                  <a:pt x="243" y="5108"/>
                </a:lnTo>
                <a:lnTo>
                  <a:pt x="336" y="5145"/>
                </a:lnTo>
                <a:lnTo>
                  <a:pt x="448" y="5182"/>
                </a:lnTo>
                <a:lnTo>
                  <a:pt x="560" y="5201"/>
                </a:lnTo>
                <a:lnTo>
                  <a:pt x="5388" y="5201"/>
                </a:lnTo>
                <a:lnTo>
                  <a:pt x="5500" y="5182"/>
                </a:lnTo>
                <a:lnTo>
                  <a:pt x="5593" y="5145"/>
                </a:lnTo>
                <a:lnTo>
                  <a:pt x="5686" y="5108"/>
                </a:lnTo>
                <a:lnTo>
                  <a:pt x="5779" y="5033"/>
                </a:lnTo>
                <a:lnTo>
                  <a:pt x="5854" y="4959"/>
                </a:lnTo>
                <a:lnTo>
                  <a:pt x="5891" y="4866"/>
                </a:lnTo>
                <a:lnTo>
                  <a:pt x="5928" y="4754"/>
                </a:lnTo>
                <a:lnTo>
                  <a:pt x="5947" y="4642"/>
                </a:lnTo>
                <a:lnTo>
                  <a:pt x="5947" y="2964"/>
                </a:lnTo>
                <a:lnTo>
                  <a:pt x="3710" y="2964"/>
                </a:lnTo>
                <a:lnTo>
                  <a:pt x="3710" y="3524"/>
                </a:lnTo>
                <a:lnTo>
                  <a:pt x="3692" y="3598"/>
                </a:lnTo>
                <a:lnTo>
                  <a:pt x="3654" y="3654"/>
                </a:lnTo>
                <a:lnTo>
                  <a:pt x="3598" y="3691"/>
                </a:lnTo>
                <a:lnTo>
                  <a:pt x="3524" y="3710"/>
                </a:lnTo>
                <a:lnTo>
                  <a:pt x="2405" y="3710"/>
                </a:lnTo>
                <a:lnTo>
                  <a:pt x="2349" y="3691"/>
                </a:lnTo>
                <a:lnTo>
                  <a:pt x="2275" y="3654"/>
                </a:lnTo>
                <a:lnTo>
                  <a:pt x="2238" y="3598"/>
                </a:lnTo>
                <a:lnTo>
                  <a:pt x="2238" y="3524"/>
                </a:lnTo>
                <a:lnTo>
                  <a:pt x="2238" y="29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75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8C2A-08D2-2643-84BB-137C3059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Revisiting the Learning Objectives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31A8-FA62-C940-8CB9-9623560C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15</a:t>
            </a:fld>
            <a:endParaRPr lang="en-US"/>
          </a:p>
        </p:txBody>
      </p:sp>
      <p:grpSp>
        <p:nvGrpSpPr>
          <p:cNvPr id="6" name="Google Shape;711;p39">
            <a:extLst>
              <a:ext uri="{FF2B5EF4-FFF2-40B4-BE49-F238E27FC236}">
                <a16:creationId xmlns:a16="http://schemas.microsoft.com/office/drawing/2014/main" id="{7A9DE536-81B5-2E48-8073-23E4326748DE}"/>
              </a:ext>
            </a:extLst>
          </p:cNvPr>
          <p:cNvGrpSpPr>
            <a:grpSpLocks noChangeAspect="1"/>
          </p:cNvGrpSpPr>
          <p:nvPr/>
        </p:nvGrpSpPr>
        <p:grpSpPr>
          <a:xfrm>
            <a:off x="1030310" y="2627547"/>
            <a:ext cx="1602905" cy="1602905"/>
            <a:chOff x="4206975" y="2966278"/>
            <a:chExt cx="457200" cy="457200"/>
          </a:xfrm>
        </p:grpSpPr>
        <p:sp>
          <p:nvSpPr>
            <p:cNvPr id="7" name="Google Shape;712;p39">
              <a:extLst>
                <a:ext uri="{FF2B5EF4-FFF2-40B4-BE49-F238E27FC236}">
                  <a16:creationId xmlns:a16="http://schemas.microsoft.com/office/drawing/2014/main" id="{47004A86-85CA-AB42-8276-944944FFAF1C}"/>
                </a:ext>
              </a:extLst>
            </p:cNvPr>
            <p:cNvSpPr/>
            <p:nvPr/>
          </p:nvSpPr>
          <p:spPr>
            <a:xfrm>
              <a:off x="4387950" y="3347278"/>
              <a:ext cx="95250" cy="28575"/>
            </a:xfrm>
            <a:custGeom>
              <a:avLst/>
              <a:gdLst/>
              <a:ahLst/>
              <a:cxnLst/>
              <a:rect l="l" t="t" r="r" b="b"/>
              <a:pathLst>
                <a:path w="95250" h="28575" extrusionOk="0">
                  <a:moveTo>
                    <a:pt x="80963" y="0"/>
                  </a:moveTo>
                  <a:lnTo>
                    <a:pt x="14288" y="0"/>
                  </a:lnTo>
                  <a:cubicBezTo>
                    <a:pt x="6668" y="0"/>
                    <a:pt x="0" y="6668"/>
                    <a:pt x="0" y="14288"/>
                  </a:cubicBezTo>
                  <a:cubicBezTo>
                    <a:pt x="0" y="21907"/>
                    <a:pt x="6668" y="28575"/>
                    <a:pt x="14288" y="28575"/>
                  </a:cubicBezTo>
                  <a:lnTo>
                    <a:pt x="80963" y="28575"/>
                  </a:lnTo>
                  <a:cubicBezTo>
                    <a:pt x="88582" y="28575"/>
                    <a:pt x="95250" y="21907"/>
                    <a:pt x="95250" y="14288"/>
                  </a:cubicBezTo>
                  <a:cubicBezTo>
                    <a:pt x="95250" y="6668"/>
                    <a:pt x="88582" y="0"/>
                    <a:pt x="8096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713;p39">
              <a:extLst>
                <a:ext uri="{FF2B5EF4-FFF2-40B4-BE49-F238E27FC236}">
                  <a16:creationId xmlns:a16="http://schemas.microsoft.com/office/drawing/2014/main" id="{E88B783E-5055-3A47-9380-6833F0B6B8F3}"/>
                </a:ext>
              </a:extLst>
            </p:cNvPr>
            <p:cNvSpPr/>
            <p:nvPr/>
          </p:nvSpPr>
          <p:spPr>
            <a:xfrm>
              <a:off x="4330800" y="3099628"/>
              <a:ext cx="209550" cy="228600"/>
            </a:xfrm>
            <a:custGeom>
              <a:avLst/>
              <a:gdLst/>
              <a:ahLst/>
              <a:cxnLst/>
              <a:rect l="l" t="t" r="r" b="b"/>
              <a:pathLst>
                <a:path w="209550" h="228600" extrusionOk="0">
                  <a:moveTo>
                    <a:pt x="104775" y="0"/>
                  </a:moveTo>
                  <a:cubicBezTo>
                    <a:pt x="46672" y="0"/>
                    <a:pt x="0" y="46672"/>
                    <a:pt x="0" y="104775"/>
                  </a:cubicBezTo>
                  <a:cubicBezTo>
                    <a:pt x="0" y="145733"/>
                    <a:pt x="22860" y="180975"/>
                    <a:pt x="57150" y="198120"/>
                  </a:cubicBezTo>
                  <a:lnTo>
                    <a:pt x="57150" y="219075"/>
                  </a:lnTo>
                  <a:cubicBezTo>
                    <a:pt x="57150" y="224790"/>
                    <a:pt x="60960" y="228600"/>
                    <a:pt x="66675" y="228600"/>
                  </a:cubicBezTo>
                  <a:lnTo>
                    <a:pt x="142875" y="228600"/>
                  </a:lnTo>
                  <a:cubicBezTo>
                    <a:pt x="148590" y="228600"/>
                    <a:pt x="152400" y="224790"/>
                    <a:pt x="152400" y="219075"/>
                  </a:cubicBezTo>
                  <a:lnTo>
                    <a:pt x="152400" y="198120"/>
                  </a:lnTo>
                  <a:cubicBezTo>
                    <a:pt x="186690" y="180975"/>
                    <a:pt x="209550" y="145733"/>
                    <a:pt x="209550" y="104775"/>
                  </a:cubicBezTo>
                  <a:cubicBezTo>
                    <a:pt x="209550" y="46672"/>
                    <a:pt x="162878" y="0"/>
                    <a:pt x="104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dk1">
                    <a:tint val="66000"/>
                    <a:satMod val="160000"/>
                  </a:schemeClr>
                </a:gs>
                <a:gs pos="50000">
                  <a:schemeClr val="dk1">
                    <a:tint val="44500"/>
                    <a:satMod val="160000"/>
                  </a:schemeClr>
                </a:gs>
                <a:gs pos="100000">
                  <a:schemeClr val="dk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714;p39">
              <a:extLst>
                <a:ext uri="{FF2B5EF4-FFF2-40B4-BE49-F238E27FC236}">
                  <a16:creationId xmlns:a16="http://schemas.microsoft.com/office/drawing/2014/main" id="{16051426-5E63-164F-8D53-812DB6CECBA2}"/>
                </a:ext>
              </a:extLst>
            </p:cNvPr>
            <p:cNvSpPr/>
            <p:nvPr/>
          </p:nvSpPr>
          <p:spPr>
            <a:xfrm>
              <a:off x="4416525" y="2966278"/>
              <a:ext cx="38100" cy="95250"/>
            </a:xfrm>
            <a:custGeom>
              <a:avLst/>
              <a:gdLst/>
              <a:ahLst/>
              <a:cxnLst/>
              <a:rect l="l" t="t" r="r" b="b"/>
              <a:pathLst>
                <a:path w="38100" h="95250" extrusionOk="0">
                  <a:moveTo>
                    <a:pt x="19050" y="95250"/>
                  </a:moveTo>
                  <a:cubicBezTo>
                    <a:pt x="29528" y="95250"/>
                    <a:pt x="38100" y="86678"/>
                    <a:pt x="38100" y="76200"/>
                  </a:cubicBezTo>
                  <a:lnTo>
                    <a:pt x="38100" y="19050"/>
                  </a:lnTo>
                  <a:cubicBezTo>
                    <a:pt x="38100" y="8573"/>
                    <a:pt x="29528" y="0"/>
                    <a:pt x="19050" y="0"/>
                  </a:cubicBezTo>
                  <a:cubicBezTo>
                    <a:pt x="8572" y="0"/>
                    <a:pt x="0" y="8573"/>
                    <a:pt x="0" y="19050"/>
                  </a:cubicBezTo>
                  <a:lnTo>
                    <a:pt x="0" y="76200"/>
                  </a:lnTo>
                  <a:cubicBezTo>
                    <a:pt x="0" y="86678"/>
                    <a:pt x="8572" y="95250"/>
                    <a:pt x="19050" y="9525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715;p39">
              <a:extLst>
                <a:ext uri="{FF2B5EF4-FFF2-40B4-BE49-F238E27FC236}">
                  <a16:creationId xmlns:a16="http://schemas.microsoft.com/office/drawing/2014/main" id="{967158D3-A3C9-514B-AF4C-370541518B15}"/>
                </a:ext>
              </a:extLst>
            </p:cNvPr>
            <p:cNvSpPr/>
            <p:nvPr/>
          </p:nvSpPr>
          <p:spPr>
            <a:xfrm>
              <a:off x="4206975" y="3175828"/>
              <a:ext cx="95250" cy="38100"/>
            </a:xfrm>
            <a:custGeom>
              <a:avLst/>
              <a:gdLst/>
              <a:ahLst/>
              <a:cxnLst/>
              <a:rect l="l" t="t" r="r" b="b"/>
              <a:pathLst>
                <a:path w="95250" h="38100" extrusionOk="0">
                  <a:moveTo>
                    <a:pt x="7620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lnTo>
                    <a:pt x="76200" y="38100"/>
                  </a:lnTo>
                  <a:cubicBezTo>
                    <a:pt x="86678" y="38100"/>
                    <a:pt x="95250" y="29528"/>
                    <a:pt x="95250" y="19050"/>
                  </a:cubicBezTo>
                  <a:cubicBezTo>
                    <a:pt x="95250" y="8572"/>
                    <a:pt x="86678" y="0"/>
                    <a:pt x="762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716;p39">
              <a:extLst>
                <a:ext uri="{FF2B5EF4-FFF2-40B4-BE49-F238E27FC236}">
                  <a16:creationId xmlns:a16="http://schemas.microsoft.com/office/drawing/2014/main" id="{8DAB5C90-C4EF-4C45-913A-15EEDF17144F}"/>
                </a:ext>
              </a:extLst>
            </p:cNvPr>
            <p:cNvSpPr/>
            <p:nvPr/>
          </p:nvSpPr>
          <p:spPr>
            <a:xfrm>
              <a:off x="4568925" y="3175828"/>
              <a:ext cx="95250" cy="38100"/>
            </a:xfrm>
            <a:custGeom>
              <a:avLst/>
              <a:gdLst/>
              <a:ahLst/>
              <a:cxnLst/>
              <a:rect l="l" t="t" r="r" b="b"/>
              <a:pathLst>
                <a:path w="95250" h="38100" extrusionOk="0">
                  <a:moveTo>
                    <a:pt x="7620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lnTo>
                    <a:pt x="76200" y="38100"/>
                  </a:lnTo>
                  <a:cubicBezTo>
                    <a:pt x="86677" y="38100"/>
                    <a:pt x="95250" y="29528"/>
                    <a:pt x="95250" y="19050"/>
                  </a:cubicBezTo>
                  <a:cubicBezTo>
                    <a:pt x="95250" y="8572"/>
                    <a:pt x="86677" y="0"/>
                    <a:pt x="762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717;p39">
              <a:extLst>
                <a:ext uri="{FF2B5EF4-FFF2-40B4-BE49-F238E27FC236}">
                  <a16:creationId xmlns:a16="http://schemas.microsoft.com/office/drawing/2014/main" id="{F069B1E3-51D1-C240-BA1C-8C4BDEC83C5E}"/>
                </a:ext>
              </a:extLst>
            </p:cNvPr>
            <p:cNvSpPr/>
            <p:nvPr/>
          </p:nvSpPr>
          <p:spPr>
            <a:xfrm>
              <a:off x="4269573" y="3016194"/>
              <a:ext cx="73875" cy="83046"/>
            </a:xfrm>
            <a:custGeom>
              <a:avLst/>
              <a:gdLst/>
              <a:ahLst/>
              <a:cxnLst/>
              <a:rect l="l" t="t" r="r" b="b"/>
              <a:pathLst>
                <a:path w="73875" h="83046" extrusionOk="0">
                  <a:moveTo>
                    <a:pt x="69799" y="52001"/>
                  </a:moveTo>
                  <a:lnTo>
                    <a:pt x="33604" y="7233"/>
                  </a:lnTo>
                  <a:cubicBezTo>
                    <a:pt x="26936" y="-1339"/>
                    <a:pt x="14554" y="-2292"/>
                    <a:pt x="6934" y="4376"/>
                  </a:cubicBezTo>
                  <a:cubicBezTo>
                    <a:pt x="-686" y="11043"/>
                    <a:pt x="-2591" y="23426"/>
                    <a:pt x="4076" y="31046"/>
                  </a:cubicBezTo>
                  <a:lnTo>
                    <a:pt x="40271" y="75813"/>
                  </a:lnTo>
                  <a:cubicBezTo>
                    <a:pt x="46939" y="84386"/>
                    <a:pt x="59321" y="85338"/>
                    <a:pt x="66941" y="78671"/>
                  </a:cubicBezTo>
                  <a:cubicBezTo>
                    <a:pt x="74561" y="72003"/>
                    <a:pt x="76466" y="60573"/>
                    <a:pt x="69799" y="5200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718;p39">
              <a:extLst>
                <a:ext uri="{FF2B5EF4-FFF2-40B4-BE49-F238E27FC236}">
                  <a16:creationId xmlns:a16="http://schemas.microsoft.com/office/drawing/2014/main" id="{EFA35FE5-F6CA-6546-A5D9-AF100321D2C3}"/>
                </a:ext>
              </a:extLst>
            </p:cNvPr>
            <p:cNvSpPr/>
            <p:nvPr/>
          </p:nvSpPr>
          <p:spPr>
            <a:xfrm>
              <a:off x="4527401" y="3017147"/>
              <a:ext cx="73771" cy="83046"/>
            </a:xfrm>
            <a:custGeom>
              <a:avLst/>
              <a:gdLst/>
              <a:ahLst/>
              <a:cxnLst/>
              <a:rect l="l" t="t" r="r" b="b"/>
              <a:pathLst>
                <a:path w="73771" h="83046" extrusionOk="0">
                  <a:moveTo>
                    <a:pt x="67241" y="4376"/>
                  </a:moveTo>
                  <a:cubicBezTo>
                    <a:pt x="58668" y="-2292"/>
                    <a:pt x="47238" y="-1339"/>
                    <a:pt x="40571" y="7233"/>
                  </a:cubicBezTo>
                  <a:lnTo>
                    <a:pt x="4376" y="52001"/>
                  </a:lnTo>
                  <a:cubicBezTo>
                    <a:pt x="-2292" y="60573"/>
                    <a:pt x="-1339" y="72003"/>
                    <a:pt x="7233" y="78671"/>
                  </a:cubicBezTo>
                  <a:cubicBezTo>
                    <a:pt x="15806" y="85338"/>
                    <a:pt x="27236" y="84386"/>
                    <a:pt x="33903" y="75813"/>
                  </a:cubicBezTo>
                  <a:lnTo>
                    <a:pt x="70098" y="31046"/>
                  </a:lnTo>
                  <a:cubicBezTo>
                    <a:pt x="75813" y="23426"/>
                    <a:pt x="74861" y="11043"/>
                    <a:pt x="67241" y="437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719;p39">
              <a:extLst>
                <a:ext uri="{FF2B5EF4-FFF2-40B4-BE49-F238E27FC236}">
                  <a16:creationId xmlns:a16="http://schemas.microsoft.com/office/drawing/2014/main" id="{0F9C6D12-A7DE-874A-9F4A-7A580A86FB19}"/>
                </a:ext>
              </a:extLst>
            </p:cNvPr>
            <p:cNvSpPr/>
            <p:nvPr/>
          </p:nvSpPr>
          <p:spPr>
            <a:xfrm>
              <a:off x="4397475" y="3394903"/>
              <a:ext cx="76200" cy="28575"/>
            </a:xfrm>
            <a:custGeom>
              <a:avLst/>
              <a:gdLst/>
              <a:ahLst/>
              <a:cxnLst/>
              <a:rect l="l" t="t" r="r" b="b"/>
              <a:pathLst>
                <a:path w="76200" h="28575" extrusionOk="0">
                  <a:moveTo>
                    <a:pt x="6667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cubicBezTo>
                    <a:pt x="0" y="20002"/>
                    <a:pt x="8572" y="28575"/>
                    <a:pt x="19050" y="28575"/>
                  </a:cubicBezTo>
                  <a:lnTo>
                    <a:pt x="57150" y="28575"/>
                  </a:lnTo>
                  <a:cubicBezTo>
                    <a:pt x="67628" y="28575"/>
                    <a:pt x="76200" y="20002"/>
                    <a:pt x="76200" y="9525"/>
                  </a:cubicBezTo>
                  <a:cubicBezTo>
                    <a:pt x="76200" y="3810"/>
                    <a:pt x="72390" y="0"/>
                    <a:pt x="6667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8CA0CE5-69A0-E04F-A2DE-6E8149F3AEBD}"/>
              </a:ext>
            </a:extLst>
          </p:cNvPr>
          <p:cNvSpPr txBox="1">
            <a:spLocks/>
          </p:cNvSpPr>
          <p:nvPr/>
        </p:nvSpPr>
        <p:spPr>
          <a:xfrm>
            <a:off x="3103808" y="1825625"/>
            <a:ext cx="82499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CA">
                <a:latin typeface="+mn-lt"/>
              </a:rPr>
              <a:t>Know more about patient partner compensation/payment</a:t>
            </a:r>
          </a:p>
          <a:p>
            <a:pPr marL="514350" indent="-514350">
              <a:buFont typeface="+mj-lt"/>
              <a:buAutoNum type="arabicPeriod"/>
            </a:pPr>
            <a:endParaRPr lang="en-CA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>
                <a:latin typeface="+mn-lt"/>
              </a:rPr>
              <a:t>Feel ok about/equipped to have the conversation</a:t>
            </a:r>
          </a:p>
          <a:p>
            <a:pPr marL="514350" indent="-514350">
              <a:buFont typeface="+mj-lt"/>
              <a:buAutoNum type="arabicPeriod"/>
            </a:pPr>
            <a:endParaRPr lang="en-CA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>
                <a:latin typeface="+mn-lt"/>
              </a:rPr>
              <a:t>List some resources you can use in your own work/conversations about compensation/payment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0810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15D1-14F4-A149-8A74-2A83AFE3AD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4800" dirty="0"/>
              <a:t>Thank you!</a:t>
            </a:r>
            <a:br>
              <a:rPr lang="en-CA" sz="48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8863D-59CB-9C44-AB50-3ECC42DDD0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TO_dpr</a:t>
            </a:r>
            <a:endParaRPr lang="en-US" dirty="0"/>
          </a:p>
          <a:p>
            <a:r>
              <a:rPr lang="en-US" dirty="0" err="1"/>
              <a:t>dawn.p.richards@gmail.com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0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3BE05D-5A30-5440-9DEB-A4467D23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40" y="297799"/>
            <a:ext cx="9289760" cy="1325563"/>
          </a:xfrm>
        </p:spPr>
        <p:txBody>
          <a:bodyPr>
            <a:normAutofit/>
          </a:bodyPr>
          <a:lstStyle/>
          <a:p>
            <a:r>
              <a:rPr lang="en-US" dirty="0"/>
              <a:t>Land Acknowledgment</a:t>
            </a:r>
            <a:endParaRPr lang="en-CA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4F4904-B9BD-474A-9200-EB9FB0676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500" y="2358992"/>
            <a:ext cx="9652999" cy="32617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dirty="0">
                <a:latin typeface="+mn-lt"/>
              </a:rPr>
              <a:t>I am on the traditional territory of many nations including the </a:t>
            </a:r>
            <a:r>
              <a:rPr lang="en-CA" dirty="0" err="1">
                <a:latin typeface="+mn-lt"/>
              </a:rPr>
              <a:t>Mississaugas</a:t>
            </a:r>
            <a:r>
              <a:rPr lang="en-CA" dirty="0">
                <a:latin typeface="+mn-lt"/>
              </a:rPr>
              <a:t> of the Credit, the </a:t>
            </a:r>
            <a:r>
              <a:rPr lang="en-CA" dirty="0" err="1">
                <a:latin typeface="+mn-lt"/>
              </a:rPr>
              <a:t>Anishnabeg</a:t>
            </a:r>
            <a:r>
              <a:rPr lang="en-CA" dirty="0">
                <a:latin typeface="+mn-lt"/>
              </a:rPr>
              <a:t>, the Chippewa, the Haudenosaunee and the Wendat peoples and is now home to many diverse First Nations, Inuit and Métis peoples. I acknowledge that Toronto is covered by Treaty 13 signed with the </a:t>
            </a:r>
            <a:r>
              <a:rPr lang="en-CA" dirty="0" err="1">
                <a:latin typeface="+mn-lt"/>
              </a:rPr>
              <a:t>Mississaugas</a:t>
            </a:r>
            <a:r>
              <a:rPr lang="en-CA" dirty="0">
                <a:latin typeface="+mn-lt"/>
              </a:rPr>
              <a:t> of the Credit, and the Williams Treaties signed with multiple </a:t>
            </a:r>
            <a:r>
              <a:rPr lang="en-CA" dirty="0" err="1">
                <a:latin typeface="+mn-lt"/>
              </a:rPr>
              <a:t>Mississaugas</a:t>
            </a:r>
            <a:r>
              <a:rPr lang="en-CA" dirty="0">
                <a:latin typeface="+mn-lt"/>
              </a:rPr>
              <a:t> and Chippewa bands.</a:t>
            </a:r>
            <a:endParaRPr lang="en-CA" sz="26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9B092-CBD6-0E4C-92FA-25ED38165C28}"/>
              </a:ext>
            </a:extLst>
          </p:cNvPr>
          <p:cNvSpPr txBox="1"/>
          <p:nvPr/>
        </p:nvSpPr>
        <p:spPr>
          <a:xfrm>
            <a:off x="5943600" y="51149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CC24D2-267C-284A-9DFD-FF5DD1B2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210C-604B-E44D-AA58-DB7F872C98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38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8C2A-08D2-2643-84BB-137C3059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569B0-A135-F748-ABA0-1819B710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CA" dirty="0">
                <a:latin typeface="+mn-lt"/>
              </a:rPr>
              <a:t>I live with two chronic, incurable diseases (rheumatoid and osteo-arthritis)</a:t>
            </a:r>
          </a:p>
          <a:p>
            <a:pPr marL="0" lvl="0" indent="0">
              <a:buNone/>
            </a:pPr>
            <a:endParaRPr lang="en-CA" dirty="0">
              <a:latin typeface="+mn-lt"/>
            </a:endParaRPr>
          </a:p>
          <a:p>
            <a:pPr marL="0" lvl="0" indent="0">
              <a:buNone/>
            </a:pPr>
            <a:r>
              <a:rPr lang="en-CA" dirty="0">
                <a:latin typeface="+mn-lt"/>
              </a:rPr>
              <a:t>In the past 3 years:</a:t>
            </a:r>
          </a:p>
          <a:p>
            <a:r>
              <a:rPr lang="en-CA" sz="2400" dirty="0">
                <a:latin typeface="+mn-lt"/>
              </a:rPr>
              <a:t>Five02 Labs Inc:</a:t>
            </a:r>
          </a:p>
          <a:p>
            <a:pPr lvl="1"/>
            <a:r>
              <a:rPr lang="en-CA" sz="2000" dirty="0">
                <a:latin typeface="+mn-lt"/>
              </a:rPr>
              <a:t>Consulting fees from CIHR IMHA, Clinical Trials Ontario, SPOR Chronic Pain Network (all related to patient engagement)</a:t>
            </a:r>
          </a:p>
          <a:p>
            <a:r>
              <a:rPr lang="en-CA" sz="2400" dirty="0">
                <a:latin typeface="+mn-lt"/>
              </a:rPr>
              <a:t>CAPA - Volunteer Vice President, funded mainly by independent arms-length grants from pharmaceutical companies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D28E8-FAFD-A44E-A3E1-945BB626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8C2A-08D2-2643-84BB-137C3059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569B0-A135-F748-ABA0-1819B7102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808" y="1825625"/>
            <a:ext cx="8249992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>
                <a:latin typeface="+mn-lt"/>
              </a:rPr>
              <a:t>Know more about patient partner compensation/payment</a:t>
            </a:r>
          </a:p>
          <a:p>
            <a:pPr marL="514350" indent="-514350">
              <a:buFont typeface="+mj-lt"/>
              <a:buAutoNum type="arabicPeriod"/>
            </a:pPr>
            <a:endParaRPr lang="en-CA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latin typeface="+mn-lt"/>
              </a:rPr>
              <a:t>Feel ok about/equipped to have the conversation</a:t>
            </a:r>
          </a:p>
          <a:p>
            <a:pPr marL="514350" indent="-514350">
              <a:buFont typeface="+mj-lt"/>
              <a:buAutoNum type="arabicPeriod"/>
            </a:pPr>
            <a:endParaRPr lang="en-CA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dirty="0">
                <a:latin typeface="+mn-lt"/>
              </a:rPr>
              <a:t>List some resources you can use in your own work/conversations about compensation/payment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31A8-FA62-C940-8CB9-9623560C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oogle Shape;711;p39">
            <a:extLst>
              <a:ext uri="{FF2B5EF4-FFF2-40B4-BE49-F238E27FC236}">
                <a16:creationId xmlns:a16="http://schemas.microsoft.com/office/drawing/2014/main" id="{7A9DE536-81B5-2E48-8073-23E4326748DE}"/>
              </a:ext>
            </a:extLst>
          </p:cNvPr>
          <p:cNvGrpSpPr>
            <a:grpSpLocks noChangeAspect="1"/>
          </p:cNvGrpSpPr>
          <p:nvPr/>
        </p:nvGrpSpPr>
        <p:grpSpPr>
          <a:xfrm>
            <a:off x="1030310" y="2627547"/>
            <a:ext cx="1602905" cy="1602905"/>
            <a:chOff x="4206975" y="2966278"/>
            <a:chExt cx="457200" cy="457200"/>
          </a:xfrm>
        </p:grpSpPr>
        <p:sp>
          <p:nvSpPr>
            <p:cNvPr id="7" name="Google Shape;712;p39">
              <a:extLst>
                <a:ext uri="{FF2B5EF4-FFF2-40B4-BE49-F238E27FC236}">
                  <a16:creationId xmlns:a16="http://schemas.microsoft.com/office/drawing/2014/main" id="{47004A86-85CA-AB42-8276-944944FFAF1C}"/>
                </a:ext>
              </a:extLst>
            </p:cNvPr>
            <p:cNvSpPr/>
            <p:nvPr/>
          </p:nvSpPr>
          <p:spPr>
            <a:xfrm>
              <a:off x="4387950" y="3347278"/>
              <a:ext cx="95250" cy="28575"/>
            </a:xfrm>
            <a:custGeom>
              <a:avLst/>
              <a:gdLst/>
              <a:ahLst/>
              <a:cxnLst/>
              <a:rect l="l" t="t" r="r" b="b"/>
              <a:pathLst>
                <a:path w="95250" h="28575" extrusionOk="0">
                  <a:moveTo>
                    <a:pt x="80963" y="0"/>
                  </a:moveTo>
                  <a:lnTo>
                    <a:pt x="14288" y="0"/>
                  </a:lnTo>
                  <a:cubicBezTo>
                    <a:pt x="6668" y="0"/>
                    <a:pt x="0" y="6668"/>
                    <a:pt x="0" y="14288"/>
                  </a:cubicBezTo>
                  <a:cubicBezTo>
                    <a:pt x="0" y="21907"/>
                    <a:pt x="6668" y="28575"/>
                    <a:pt x="14288" y="28575"/>
                  </a:cubicBezTo>
                  <a:lnTo>
                    <a:pt x="80963" y="28575"/>
                  </a:lnTo>
                  <a:cubicBezTo>
                    <a:pt x="88582" y="28575"/>
                    <a:pt x="95250" y="21907"/>
                    <a:pt x="95250" y="14288"/>
                  </a:cubicBezTo>
                  <a:cubicBezTo>
                    <a:pt x="95250" y="6668"/>
                    <a:pt x="88582" y="0"/>
                    <a:pt x="8096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713;p39">
              <a:extLst>
                <a:ext uri="{FF2B5EF4-FFF2-40B4-BE49-F238E27FC236}">
                  <a16:creationId xmlns:a16="http://schemas.microsoft.com/office/drawing/2014/main" id="{E88B783E-5055-3A47-9380-6833F0B6B8F3}"/>
                </a:ext>
              </a:extLst>
            </p:cNvPr>
            <p:cNvSpPr/>
            <p:nvPr/>
          </p:nvSpPr>
          <p:spPr>
            <a:xfrm>
              <a:off x="4330800" y="3099628"/>
              <a:ext cx="209550" cy="228600"/>
            </a:xfrm>
            <a:custGeom>
              <a:avLst/>
              <a:gdLst/>
              <a:ahLst/>
              <a:cxnLst/>
              <a:rect l="l" t="t" r="r" b="b"/>
              <a:pathLst>
                <a:path w="209550" h="228600" extrusionOk="0">
                  <a:moveTo>
                    <a:pt x="104775" y="0"/>
                  </a:moveTo>
                  <a:cubicBezTo>
                    <a:pt x="46672" y="0"/>
                    <a:pt x="0" y="46672"/>
                    <a:pt x="0" y="104775"/>
                  </a:cubicBezTo>
                  <a:cubicBezTo>
                    <a:pt x="0" y="145733"/>
                    <a:pt x="22860" y="180975"/>
                    <a:pt x="57150" y="198120"/>
                  </a:cubicBezTo>
                  <a:lnTo>
                    <a:pt x="57150" y="219075"/>
                  </a:lnTo>
                  <a:cubicBezTo>
                    <a:pt x="57150" y="224790"/>
                    <a:pt x="60960" y="228600"/>
                    <a:pt x="66675" y="228600"/>
                  </a:cubicBezTo>
                  <a:lnTo>
                    <a:pt x="142875" y="228600"/>
                  </a:lnTo>
                  <a:cubicBezTo>
                    <a:pt x="148590" y="228600"/>
                    <a:pt x="152400" y="224790"/>
                    <a:pt x="152400" y="219075"/>
                  </a:cubicBezTo>
                  <a:lnTo>
                    <a:pt x="152400" y="198120"/>
                  </a:lnTo>
                  <a:cubicBezTo>
                    <a:pt x="186690" y="180975"/>
                    <a:pt x="209550" y="145733"/>
                    <a:pt x="209550" y="104775"/>
                  </a:cubicBezTo>
                  <a:cubicBezTo>
                    <a:pt x="209550" y="46672"/>
                    <a:pt x="162878" y="0"/>
                    <a:pt x="10477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dk1">
                    <a:tint val="66000"/>
                    <a:satMod val="160000"/>
                  </a:schemeClr>
                </a:gs>
                <a:gs pos="50000">
                  <a:schemeClr val="dk1">
                    <a:tint val="44500"/>
                    <a:satMod val="160000"/>
                  </a:schemeClr>
                </a:gs>
                <a:gs pos="100000">
                  <a:schemeClr val="dk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714;p39">
              <a:extLst>
                <a:ext uri="{FF2B5EF4-FFF2-40B4-BE49-F238E27FC236}">
                  <a16:creationId xmlns:a16="http://schemas.microsoft.com/office/drawing/2014/main" id="{16051426-5E63-164F-8D53-812DB6CECBA2}"/>
                </a:ext>
              </a:extLst>
            </p:cNvPr>
            <p:cNvSpPr/>
            <p:nvPr/>
          </p:nvSpPr>
          <p:spPr>
            <a:xfrm>
              <a:off x="4416525" y="2966278"/>
              <a:ext cx="38100" cy="95250"/>
            </a:xfrm>
            <a:custGeom>
              <a:avLst/>
              <a:gdLst/>
              <a:ahLst/>
              <a:cxnLst/>
              <a:rect l="l" t="t" r="r" b="b"/>
              <a:pathLst>
                <a:path w="38100" h="95250" extrusionOk="0">
                  <a:moveTo>
                    <a:pt x="19050" y="95250"/>
                  </a:moveTo>
                  <a:cubicBezTo>
                    <a:pt x="29528" y="95250"/>
                    <a:pt x="38100" y="86678"/>
                    <a:pt x="38100" y="76200"/>
                  </a:cubicBezTo>
                  <a:lnTo>
                    <a:pt x="38100" y="19050"/>
                  </a:lnTo>
                  <a:cubicBezTo>
                    <a:pt x="38100" y="8573"/>
                    <a:pt x="29528" y="0"/>
                    <a:pt x="19050" y="0"/>
                  </a:cubicBezTo>
                  <a:cubicBezTo>
                    <a:pt x="8572" y="0"/>
                    <a:pt x="0" y="8573"/>
                    <a:pt x="0" y="19050"/>
                  </a:cubicBezTo>
                  <a:lnTo>
                    <a:pt x="0" y="76200"/>
                  </a:lnTo>
                  <a:cubicBezTo>
                    <a:pt x="0" y="86678"/>
                    <a:pt x="8572" y="95250"/>
                    <a:pt x="19050" y="9525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715;p39">
              <a:extLst>
                <a:ext uri="{FF2B5EF4-FFF2-40B4-BE49-F238E27FC236}">
                  <a16:creationId xmlns:a16="http://schemas.microsoft.com/office/drawing/2014/main" id="{967158D3-A3C9-514B-AF4C-370541518B15}"/>
                </a:ext>
              </a:extLst>
            </p:cNvPr>
            <p:cNvSpPr/>
            <p:nvPr/>
          </p:nvSpPr>
          <p:spPr>
            <a:xfrm>
              <a:off x="4206975" y="3175828"/>
              <a:ext cx="95250" cy="38100"/>
            </a:xfrm>
            <a:custGeom>
              <a:avLst/>
              <a:gdLst/>
              <a:ahLst/>
              <a:cxnLst/>
              <a:rect l="l" t="t" r="r" b="b"/>
              <a:pathLst>
                <a:path w="95250" h="38100" extrusionOk="0">
                  <a:moveTo>
                    <a:pt x="7620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lnTo>
                    <a:pt x="76200" y="38100"/>
                  </a:lnTo>
                  <a:cubicBezTo>
                    <a:pt x="86678" y="38100"/>
                    <a:pt x="95250" y="29528"/>
                    <a:pt x="95250" y="19050"/>
                  </a:cubicBezTo>
                  <a:cubicBezTo>
                    <a:pt x="95250" y="8572"/>
                    <a:pt x="86678" y="0"/>
                    <a:pt x="762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716;p39">
              <a:extLst>
                <a:ext uri="{FF2B5EF4-FFF2-40B4-BE49-F238E27FC236}">
                  <a16:creationId xmlns:a16="http://schemas.microsoft.com/office/drawing/2014/main" id="{8DAB5C90-C4EF-4C45-913A-15EEDF17144F}"/>
                </a:ext>
              </a:extLst>
            </p:cNvPr>
            <p:cNvSpPr/>
            <p:nvPr/>
          </p:nvSpPr>
          <p:spPr>
            <a:xfrm>
              <a:off x="4568925" y="3175828"/>
              <a:ext cx="95250" cy="38100"/>
            </a:xfrm>
            <a:custGeom>
              <a:avLst/>
              <a:gdLst/>
              <a:ahLst/>
              <a:cxnLst/>
              <a:rect l="l" t="t" r="r" b="b"/>
              <a:pathLst>
                <a:path w="95250" h="38100" extrusionOk="0">
                  <a:moveTo>
                    <a:pt x="76200" y="0"/>
                  </a:move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cubicBezTo>
                    <a:pt x="0" y="29528"/>
                    <a:pt x="8573" y="38100"/>
                    <a:pt x="19050" y="38100"/>
                  </a:cubicBezTo>
                  <a:lnTo>
                    <a:pt x="76200" y="38100"/>
                  </a:lnTo>
                  <a:cubicBezTo>
                    <a:pt x="86677" y="38100"/>
                    <a:pt x="95250" y="29528"/>
                    <a:pt x="95250" y="19050"/>
                  </a:cubicBezTo>
                  <a:cubicBezTo>
                    <a:pt x="95250" y="8572"/>
                    <a:pt x="86677" y="0"/>
                    <a:pt x="7620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717;p39">
              <a:extLst>
                <a:ext uri="{FF2B5EF4-FFF2-40B4-BE49-F238E27FC236}">
                  <a16:creationId xmlns:a16="http://schemas.microsoft.com/office/drawing/2014/main" id="{F069B1E3-51D1-C240-BA1C-8C4BDEC83C5E}"/>
                </a:ext>
              </a:extLst>
            </p:cNvPr>
            <p:cNvSpPr/>
            <p:nvPr/>
          </p:nvSpPr>
          <p:spPr>
            <a:xfrm>
              <a:off x="4269573" y="3016194"/>
              <a:ext cx="73875" cy="83046"/>
            </a:xfrm>
            <a:custGeom>
              <a:avLst/>
              <a:gdLst/>
              <a:ahLst/>
              <a:cxnLst/>
              <a:rect l="l" t="t" r="r" b="b"/>
              <a:pathLst>
                <a:path w="73875" h="83046" extrusionOk="0">
                  <a:moveTo>
                    <a:pt x="69799" y="52001"/>
                  </a:moveTo>
                  <a:lnTo>
                    <a:pt x="33604" y="7233"/>
                  </a:lnTo>
                  <a:cubicBezTo>
                    <a:pt x="26936" y="-1339"/>
                    <a:pt x="14554" y="-2292"/>
                    <a:pt x="6934" y="4376"/>
                  </a:cubicBezTo>
                  <a:cubicBezTo>
                    <a:pt x="-686" y="11043"/>
                    <a:pt x="-2591" y="23426"/>
                    <a:pt x="4076" y="31046"/>
                  </a:cubicBezTo>
                  <a:lnTo>
                    <a:pt x="40271" y="75813"/>
                  </a:lnTo>
                  <a:cubicBezTo>
                    <a:pt x="46939" y="84386"/>
                    <a:pt x="59321" y="85338"/>
                    <a:pt x="66941" y="78671"/>
                  </a:cubicBezTo>
                  <a:cubicBezTo>
                    <a:pt x="74561" y="72003"/>
                    <a:pt x="76466" y="60573"/>
                    <a:pt x="69799" y="5200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718;p39">
              <a:extLst>
                <a:ext uri="{FF2B5EF4-FFF2-40B4-BE49-F238E27FC236}">
                  <a16:creationId xmlns:a16="http://schemas.microsoft.com/office/drawing/2014/main" id="{EFA35FE5-F6CA-6546-A5D9-AF100321D2C3}"/>
                </a:ext>
              </a:extLst>
            </p:cNvPr>
            <p:cNvSpPr/>
            <p:nvPr/>
          </p:nvSpPr>
          <p:spPr>
            <a:xfrm>
              <a:off x="4527401" y="3017147"/>
              <a:ext cx="73771" cy="83046"/>
            </a:xfrm>
            <a:custGeom>
              <a:avLst/>
              <a:gdLst/>
              <a:ahLst/>
              <a:cxnLst/>
              <a:rect l="l" t="t" r="r" b="b"/>
              <a:pathLst>
                <a:path w="73771" h="83046" extrusionOk="0">
                  <a:moveTo>
                    <a:pt x="67241" y="4376"/>
                  </a:moveTo>
                  <a:cubicBezTo>
                    <a:pt x="58668" y="-2292"/>
                    <a:pt x="47238" y="-1339"/>
                    <a:pt x="40571" y="7233"/>
                  </a:cubicBezTo>
                  <a:lnTo>
                    <a:pt x="4376" y="52001"/>
                  </a:lnTo>
                  <a:cubicBezTo>
                    <a:pt x="-2292" y="60573"/>
                    <a:pt x="-1339" y="72003"/>
                    <a:pt x="7233" y="78671"/>
                  </a:cubicBezTo>
                  <a:cubicBezTo>
                    <a:pt x="15806" y="85338"/>
                    <a:pt x="27236" y="84386"/>
                    <a:pt x="33903" y="75813"/>
                  </a:cubicBezTo>
                  <a:lnTo>
                    <a:pt x="70098" y="31046"/>
                  </a:lnTo>
                  <a:cubicBezTo>
                    <a:pt x="75813" y="23426"/>
                    <a:pt x="74861" y="11043"/>
                    <a:pt x="67241" y="437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719;p39">
              <a:extLst>
                <a:ext uri="{FF2B5EF4-FFF2-40B4-BE49-F238E27FC236}">
                  <a16:creationId xmlns:a16="http://schemas.microsoft.com/office/drawing/2014/main" id="{0F9C6D12-A7DE-874A-9F4A-7A580A86FB19}"/>
                </a:ext>
              </a:extLst>
            </p:cNvPr>
            <p:cNvSpPr/>
            <p:nvPr/>
          </p:nvSpPr>
          <p:spPr>
            <a:xfrm>
              <a:off x="4397475" y="3394903"/>
              <a:ext cx="76200" cy="28575"/>
            </a:xfrm>
            <a:custGeom>
              <a:avLst/>
              <a:gdLst/>
              <a:ahLst/>
              <a:cxnLst/>
              <a:rect l="l" t="t" r="r" b="b"/>
              <a:pathLst>
                <a:path w="76200" h="28575" extrusionOk="0">
                  <a:moveTo>
                    <a:pt x="66675" y="0"/>
                  </a:moveTo>
                  <a:lnTo>
                    <a:pt x="9525" y="0"/>
                  </a:lnTo>
                  <a:cubicBezTo>
                    <a:pt x="3810" y="0"/>
                    <a:pt x="0" y="3810"/>
                    <a:pt x="0" y="9525"/>
                  </a:cubicBezTo>
                  <a:cubicBezTo>
                    <a:pt x="0" y="20002"/>
                    <a:pt x="8572" y="28575"/>
                    <a:pt x="19050" y="28575"/>
                  </a:cubicBezTo>
                  <a:lnTo>
                    <a:pt x="57150" y="28575"/>
                  </a:lnTo>
                  <a:cubicBezTo>
                    <a:pt x="67628" y="28575"/>
                    <a:pt x="76200" y="20002"/>
                    <a:pt x="76200" y="9525"/>
                  </a:cubicBezTo>
                  <a:cubicBezTo>
                    <a:pt x="76200" y="3810"/>
                    <a:pt x="72390" y="0"/>
                    <a:pt x="6667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27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8C2A-08D2-2643-84BB-137C3059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one of my passions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31A8-FA62-C940-8CB9-9623560C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3DD102-C94B-9F4D-AE72-3AD84BE118F1}"/>
              </a:ext>
            </a:extLst>
          </p:cNvPr>
          <p:cNvSpPr/>
          <p:nvPr/>
        </p:nvSpPr>
        <p:spPr>
          <a:xfrm>
            <a:off x="838200" y="16906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Richards DP, Jordan I, Strain K, Press Z. Patient partner compensation in research and health care: the patient perspective on why and how. </a:t>
            </a:r>
            <a:r>
              <a:rPr lang="en-CA" i="1" dirty="0"/>
              <a:t>Patient Experience Journal</a:t>
            </a:r>
            <a:r>
              <a:rPr lang="en-CA" dirty="0"/>
              <a:t>. 2018; 5(3):6-12. </a:t>
            </a:r>
            <a:r>
              <a:rPr lang="en-CA" dirty="0" err="1"/>
              <a:t>doi</a:t>
            </a:r>
            <a:r>
              <a:rPr lang="en-CA" dirty="0"/>
              <a:t>: 10.35680/2372-0247.1334.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FA44B-E7A6-E04B-937A-7C2FE550FD68}"/>
              </a:ext>
            </a:extLst>
          </p:cNvPr>
          <p:cNvSpPr/>
          <p:nvPr/>
        </p:nvSpPr>
        <p:spPr>
          <a:xfrm>
            <a:off x="838200" y="322832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Richards DP; Jordan I; Strain K:, Press, Z. Patients as Partners in Research: How to Talk about Compensation with Patient Partners. </a:t>
            </a:r>
            <a:r>
              <a:rPr lang="en-US" i="1" dirty="0"/>
              <a:t>Journal of </a:t>
            </a:r>
            <a:r>
              <a:rPr lang="en-US" i="1" dirty="0" err="1"/>
              <a:t>Orthopaedic</a:t>
            </a:r>
            <a:r>
              <a:rPr lang="en-US" i="1" dirty="0"/>
              <a:t> &amp; Sports Physical Therapy</a:t>
            </a:r>
            <a:r>
              <a:rPr lang="en-US" dirty="0"/>
              <a:t>, 2020: Vol.50: </a:t>
            </a:r>
            <a:r>
              <a:rPr lang="en-US" dirty="0" err="1"/>
              <a:t>Iss</a:t>
            </a:r>
            <a:r>
              <a:rPr lang="en-US" dirty="0"/>
              <a:t>. 8, 413-414 https://</a:t>
            </a:r>
            <a:r>
              <a:rPr lang="en-US" dirty="0" err="1"/>
              <a:t>www.jospt.org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/10.2519/jospt.2020.0106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5B8C90-7252-0C41-88E9-DC34A77C6F5F}"/>
              </a:ext>
            </a:extLst>
          </p:cNvPr>
          <p:cNvSpPr/>
          <p:nvPr/>
        </p:nvSpPr>
        <p:spPr>
          <a:xfrm>
            <a:off x="838200" y="515602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Richards DP; </a:t>
            </a:r>
            <a:r>
              <a:rPr lang="en-CA" dirty="0" err="1"/>
              <a:t>Cobey</a:t>
            </a:r>
            <a:r>
              <a:rPr lang="en-CA" dirty="0"/>
              <a:t> KD; Proulx L. </a:t>
            </a:r>
            <a:r>
              <a:rPr lang="en-CA" i="1" dirty="0"/>
              <a:t>et al.</a:t>
            </a:r>
            <a:r>
              <a:rPr lang="en-CA" dirty="0"/>
              <a:t> Identifying potential barriers and solutions to patient partner compensation (payment) in research. </a:t>
            </a:r>
            <a:r>
              <a:rPr lang="en-CA" i="1" dirty="0"/>
              <a:t>Res </a:t>
            </a:r>
            <a:r>
              <a:rPr lang="en-CA" i="1" dirty="0" err="1"/>
              <a:t>Involv</a:t>
            </a:r>
            <a:r>
              <a:rPr lang="en-CA" i="1" dirty="0"/>
              <a:t> </a:t>
            </a:r>
            <a:r>
              <a:rPr lang="en-CA" i="1" dirty="0" err="1"/>
              <a:t>Engagem</a:t>
            </a:r>
            <a:r>
              <a:rPr lang="en-CA" dirty="0"/>
              <a:t> </a:t>
            </a:r>
            <a:r>
              <a:rPr lang="en-CA" b="1" dirty="0"/>
              <a:t>8, </a:t>
            </a:r>
            <a:r>
              <a:rPr lang="en-CA" dirty="0"/>
              <a:t>7 (2022). https://</a:t>
            </a:r>
            <a:r>
              <a:rPr lang="en-CA" dirty="0" err="1"/>
              <a:t>doi.org</a:t>
            </a:r>
            <a:r>
              <a:rPr lang="en-CA" dirty="0"/>
              <a:t>/10.1186/s40900-022-00341-1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A1A1BA-2D42-3F42-A927-8838C5A5D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820" y="2152412"/>
            <a:ext cx="3493109" cy="46667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CAB5CA-649B-804E-AEA7-9867F70E41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420" y="1593020"/>
            <a:ext cx="3545329" cy="4665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9827B-1D33-D04B-A3FB-5C2FA817D6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206" y="365125"/>
            <a:ext cx="3596943" cy="4665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06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8C2A-08D2-2643-84BB-137C3059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not talking about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31A8-FA62-C940-8CB9-9623560C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3DD102-C94B-9F4D-AE72-3AD84BE118F1}"/>
              </a:ext>
            </a:extLst>
          </p:cNvPr>
          <p:cNvSpPr/>
          <p:nvPr/>
        </p:nvSpPr>
        <p:spPr>
          <a:xfrm>
            <a:off x="2496716" y="22714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.Apple Color Emoji UI"/>
              <a:buChar char="❌"/>
            </a:pPr>
            <a:r>
              <a:rPr lang="en-CA" sz="3600" dirty="0">
                <a:solidFill>
                  <a:srgbClr val="000000"/>
                </a:solidFill>
              </a:rPr>
              <a:t>Research participants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FA44B-E7A6-E04B-937A-7C2FE550FD68}"/>
              </a:ext>
            </a:extLst>
          </p:cNvPr>
          <p:cNvSpPr/>
          <p:nvPr/>
        </p:nvSpPr>
        <p:spPr>
          <a:xfrm>
            <a:off x="2496716" y="3739377"/>
            <a:ext cx="7198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.Apple Color Emoji UI"/>
              <a:buChar char="❌"/>
            </a:pPr>
            <a:r>
              <a:rPr lang="en-US" sz="3600" dirty="0"/>
              <a:t>Expense reimbursement/payment</a:t>
            </a:r>
          </a:p>
        </p:txBody>
      </p:sp>
    </p:spTree>
    <p:extLst>
      <p:ext uri="{BB962C8B-B14F-4D97-AF65-F5344CB8AC3E}">
        <p14:creationId xmlns:p14="http://schemas.microsoft.com/office/powerpoint/2010/main" val="1991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8C2A-08D2-2643-84BB-137C3059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principles to why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5912A-8D33-C442-821E-20873B1D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8022C-5BE0-2242-8B67-A7BA45A5C231}"/>
              </a:ext>
            </a:extLst>
          </p:cNvPr>
          <p:cNvSpPr/>
          <p:nvPr/>
        </p:nvSpPr>
        <p:spPr>
          <a:xfrm>
            <a:off x="6134691" y="1754668"/>
            <a:ext cx="7382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600" dirty="0">
                <a:cs typeface="Arial" panose="020B0604020202020204" pitchFamily="34" charset="0"/>
              </a:rPr>
              <a:t>Equity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E6B2EC-F120-B64F-9399-668F5D085ADF}"/>
              </a:ext>
            </a:extLst>
          </p:cNvPr>
          <p:cNvSpPr/>
          <p:nvPr/>
        </p:nvSpPr>
        <p:spPr>
          <a:xfrm>
            <a:off x="678023" y="6121310"/>
            <a:ext cx="10515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Richards DP, Jordan I, Strain K, Press Z. Patient partner compensation in research and health care: the patient perspective on why and how. </a:t>
            </a:r>
            <a:r>
              <a:rPr lang="en-CA" sz="1400" i="1" dirty="0"/>
              <a:t>Patient Experience Journal</a:t>
            </a:r>
            <a:r>
              <a:rPr lang="en-CA" sz="1400" dirty="0"/>
              <a:t>. 2018; 5(3):6-12. </a:t>
            </a:r>
            <a:r>
              <a:rPr lang="en-CA" sz="1400" dirty="0" err="1"/>
              <a:t>doi</a:t>
            </a:r>
            <a:r>
              <a:rPr lang="en-CA" sz="1400" dirty="0"/>
              <a:t>: 10.35680/2372-0247.1334.</a:t>
            </a:r>
          </a:p>
        </p:txBody>
      </p:sp>
      <p:grpSp>
        <p:nvGrpSpPr>
          <p:cNvPr id="9" name="Google Shape;640;p39">
            <a:extLst>
              <a:ext uri="{FF2B5EF4-FFF2-40B4-BE49-F238E27FC236}">
                <a16:creationId xmlns:a16="http://schemas.microsoft.com/office/drawing/2014/main" id="{B717986B-8F80-C14B-B6A8-70EC88E28092}"/>
              </a:ext>
            </a:extLst>
          </p:cNvPr>
          <p:cNvGrpSpPr>
            <a:grpSpLocks noChangeAspect="1"/>
          </p:cNvGrpSpPr>
          <p:nvPr/>
        </p:nvGrpSpPr>
        <p:grpSpPr>
          <a:xfrm>
            <a:off x="4842923" y="4436095"/>
            <a:ext cx="539699" cy="540000"/>
            <a:chOff x="2268109" y="3004378"/>
            <a:chExt cx="418864" cy="419099"/>
          </a:xfrm>
          <a:solidFill>
            <a:srgbClr val="FF7E79"/>
          </a:solidFill>
        </p:grpSpPr>
        <p:sp>
          <p:nvSpPr>
            <p:cNvPr id="10" name="Google Shape;641;p39">
              <a:extLst>
                <a:ext uri="{FF2B5EF4-FFF2-40B4-BE49-F238E27FC236}">
                  <a16:creationId xmlns:a16="http://schemas.microsoft.com/office/drawing/2014/main" id="{0E1F79EC-4700-AF47-A771-F021B8E8A471}"/>
                </a:ext>
              </a:extLst>
            </p:cNvPr>
            <p:cNvSpPr/>
            <p:nvPr/>
          </p:nvSpPr>
          <p:spPr>
            <a:xfrm>
              <a:off x="2294653" y="3205355"/>
              <a:ext cx="82278" cy="80962"/>
            </a:xfrm>
            <a:custGeom>
              <a:avLst/>
              <a:gdLst/>
              <a:ahLst/>
              <a:cxnLst/>
              <a:rect l="l" t="t" r="r" b="b"/>
              <a:pathLst>
                <a:path w="82278" h="80962" extrusionOk="0">
                  <a:moveTo>
                    <a:pt x="61085" y="47625"/>
                  </a:moveTo>
                  <a:lnTo>
                    <a:pt x="77278" y="31432"/>
                  </a:lnTo>
                  <a:cubicBezTo>
                    <a:pt x="80135" y="28575"/>
                    <a:pt x="81088" y="25717"/>
                    <a:pt x="82040" y="21907"/>
                  </a:cubicBezTo>
                  <a:cubicBezTo>
                    <a:pt x="82993" y="16192"/>
                    <a:pt x="81088" y="10478"/>
                    <a:pt x="76325" y="5715"/>
                  </a:cubicBezTo>
                  <a:cubicBezTo>
                    <a:pt x="73468" y="2857"/>
                    <a:pt x="70610" y="1905"/>
                    <a:pt x="66800" y="953"/>
                  </a:cubicBezTo>
                  <a:cubicBezTo>
                    <a:pt x="64895" y="953"/>
                    <a:pt x="63943" y="0"/>
                    <a:pt x="62038" y="0"/>
                  </a:cubicBezTo>
                  <a:cubicBezTo>
                    <a:pt x="57275" y="0"/>
                    <a:pt x="53465" y="1905"/>
                    <a:pt x="49655" y="4763"/>
                  </a:cubicBezTo>
                  <a:lnTo>
                    <a:pt x="24890" y="29528"/>
                  </a:lnTo>
                  <a:lnTo>
                    <a:pt x="4888" y="49530"/>
                  </a:lnTo>
                  <a:cubicBezTo>
                    <a:pt x="-1780" y="56197"/>
                    <a:pt x="-1780" y="68580"/>
                    <a:pt x="5840" y="75248"/>
                  </a:cubicBezTo>
                  <a:cubicBezTo>
                    <a:pt x="9650" y="79057"/>
                    <a:pt x="14413" y="80963"/>
                    <a:pt x="19175" y="80963"/>
                  </a:cubicBezTo>
                  <a:cubicBezTo>
                    <a:pt x="23938" y="80963"/>
                    <a:pt x="27748" y="79057"/>
                    <a:pt x="31558" y="76200"/>
                  </a:cubicBezTo>
                  <a:lnTo>
                    <a:pt x="61085" y="47625"/>
                  </a:lnTo>
                  <a:lnTo>
                    <a:pt x="61085" y="476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642;p39">
              <a:extLst>
                <a:ext uri="{FF2B5EF4-FFF2-40B4-BE49-F238E27FC236}">
                  <a16:creationId xmlns:a16="http://schemas.microsoft.com/office/drawing/2014/main" id="{40882CAE-35CB-7540-9EEE-99796C687BA3}"/>
                </a:ext>
              </a:extLst>
            </p:cNvPr>
            <p:cNvSpPr/>
            <p:nvPr/>
          </p:nvSpPr>
          <p:spPr>
            <a:xfrm>
              <a:off x="2268109" y="3004537"/>
              <a:ext cx="373618" cy="373220"/>
            </a:xfrm>
            <a:custGeom>
              <a:avLst/>
              <a:gdLst/>
              <a:ahLst/>
              <a:cxnLst/>
              <a:rect l="l" t="t" r="r" b="b"/>
              <a:pathLst>
                <a:path w="373618" h="373220" extrusionOk="0">
                  <a:moveTo>
                    <a:pt x="214313" y="100806"/>
                  </a:moveTo>
                  <a:lnTo>
                    <a:pt x="211455" y="103663"/>
                  </a:lnTo>
                  <a:lnTo>
                    <a:pt x="176213" y="138906"/>
                  </a:lnTo>
                  <a:lnTo>
                    <a:pt x="175260" y="139858"/>
                  </a:lnTo>
                  <a:lnTo>
                    <a:pt x="161925" y="153193"/>
                  </a:lnTo>
                  <a:cubicBezTo>
                    <a:pt x="155257" y="159861"/>
                    <a:pt x="145733" y="163671"/>
                    <a:pt x="136208" y="163671"/>
                  </a:cubicBezTo>
                  <a:cubicBezTo>
                    <a:pt x="135255" y="163671"/>
                    <a:pt x="134303" y="163671"/>
                    <a:pt x="133350" y="163671"/>
                  </a:cubicBezTo>
                  <a:cubicBezTo>
                    <a:pt x="133350" y="163671"/>
                    <a:pt x="132398" y="163671"/>
                    <a:pt x="132398" y="163671"/>
                  </a:cubicBezTo>
                  <a:cubicBezTo>
                    <a:pt x="124778" y="162718"/>
                    <a:pt x="117158" y="158908"/>
                    <a:pt x="111443" y="153193"/>
                  </a:cubicBezTo>
                  <a:cubicBezTo>
                    <a:pt x="97155" y="138906"/>
                    <a:pt x="97155" y="116046"/>
                    <a:pt x="111443" y="101758"/>
                  </a:cubicBezTo>
                  <a:lnTo>
                    <a:pt x="188595" y="24606"/>
                  </a:lnTo>
                  <a:cubicBezTo>
                    <a:pt x="190500" y="22701"/>
                    <a:pt x="192405" y="20796"/>
                    <a:pt x="194310" y="18891"/>
                  </a:cubicBezTo>
                  <a:cubicBezTo>
                    <a:pt x="144780" y="-11589"/>
                    <a:pt x="80010" y="-4922"/>
                    <a:pt x="37148" y="36988"/>
                  </a:cubicBezTo>
                  <a:cubicBezTo>
                    <a:pt x="-12383" y="86518"/>
                    <a:pt x="-12383" y="167481"/>
                    <a:pt x="37148" y="217011"/>
                  </a:cubicBezTo>
                  <a:lnTo>
                    <a:pt x="38100" y="218916"/>
                  </a:lnTo>
                  <a:lnTo>
                    <a:pt x="64770" y="192246"/>
                  </a:lnTo>
                  <a:cubicBezTo>
                    <a:pt x="71438" y="185578"/>
                    <a:pt x="80963" y="181768"/>
                    <a:pt x="90488" y="181768"/>
                  </a:cubicBezTo>
                  <a:cubicBezTo>
                    <a:pt x="97155" y="181768"/>
                    <a:pt x="102870" y="183673"/>
                    <a:pt x="108585" y="186531"/>
                  </a:cubicBezTo>
                  <a:cubicBezTo>
                    <a:pt x="111443" y="188436"/>
                    <a:pt x="114300" y="190341"/>
                    <a:pt x="117158" y="192246"/>
                  </a:cubicBezTo>
                  <a:cubicBezTo>
                    <a:pt x="121920" y="197008"/>
                    <a:pt x="125730" y="202723"/>
                    <a:pt x="126683" y="209391"/>
                  </a:cubicBezTo>
                  <a:cubicBezTo>
                    <a:pt x="127635" y="212248"/>
                    <a:pt x="127635" y="215106"/>
                    <a:pt x="127635" y="217963"/>
                  </a:cubicBezTo>
                  <a:cubicBezTo>
                    <a:pt x="127635" y="221773"/>
                    <a:pt x="127635" y="224631"/>
                    <a:pt x="126683" y="228441"/>
                  </a:cubicBezTo>
                  <a:cubicBezTo>
                    <a:pt x="129540" y="227488"/>
                    <a:pt x="133350" y="227488"/>
                    <a:pt x="136208" y="227488"/>
                  </a:cubicBezTo>
                  <a:cubicBezTo>
                    <a:pt x="146685" y="227488"/>
                    <a:pt x="155257" y="231298"/>
                    <a:pt x="162878" y="237966"/>
                  </a:cubicBezTo>
                  <a:cubicBezTo>
                    <a:pt x="169545" y="244633"/>
                    <a:pt x="173355" y="254158"/>
                    <a:pt x="173355" y="263683"/>
                  </a:cubicBezTo>
                  <a:cubicBezTo>
                    <a:pt x="173355" y="267493"/>
                    <a:pt x="173355" y="270351"/>
                    <a:pt x="172403" y="274161"/>
                  </a:cubicBezTo>
                  <a:cubicBezTo>
                    <a:pt x="175260" y="273208"/>
                    <a:pt x="179070" y="273208"/>
                    <a:pt x="181928" y="273208"/>
                  </a:cubicBezTo>
                  <a:cubicBezTo>
                    <a:pt x="192405" y="273208"/>
                    <a:pt x="200978" y="277018"/>
                    <a:pt x="208598" y="283686"/>
                  </a:cubicBezTo>
                  <a:cubicBezTo>
                    <a:pt x="215265" y="290353"/>
                    <a:pt x="219075" y="299878"/>
                    <a:pt x="219075" y="309403"/>
                  </a:cubicBezTo>
                  <a:cubicBezTo>
                    <a:pt x="219075" y="313213"/>
                    <a:pt x="219075" y="316071"/>
                    <a:pt x="218123" y="319881"/>
                  </a:cubicBezTo>
                  <a:cubicBezTo>
                    <a:pt x="220980" y="318928"/>
                    <a:pt x="224790" y="318928"/>
                    <a:pt x="227648" y="318928"/>
                  </a:cubicBezTo>
                  <a:cubicBezTo>
                    <a:pt x="238125" y="318928"/>
                    <a:pt x="246698" y="322738"/>
                    <a:pt x="254318" y="329406"/>
                  </a:cubicBezTo>
                  <a:cubicBezTo>
                    <a:pt x="260985" y="336073"/>
                    <a:pt x="264795" y="345598"/>
                    <a:pt x="264795" y="355123"/>
                  </a:cubicBezTo>
                  <a:cubicBezTo>
                    <a:pt x="264795" y="360838"/>
                    <a:pt x="263843" y="366553"/>
                    <a:pt x="261938" y="371316"/>
                  </a:cubicBezTo>
                  <a:cubicBezTo>
                    <a:pt x="265748" y="372268"/>
                    <a:pt x="268605" y="373221"/>
                    <a:pt x="272415" y="373221"/>
                  </a:cubicBezTo>
                  <a:cubicBezTo>
                    <a:pt x="279083" y="373221"/>
                    <a:pt x="286703" y="370363"/>
                    <a:pt x="291465" y="365601"/>
                  </a:cubicBezTo>
                  <a:cubicBezTo>
                    <a:pt x="300038" y="357028"/>
                    <a:pt x="301943" y="343693"/>
                    <a:pt x="296228" y="333216"/>
                  </a:cubicBezTo>
                  <a:cubicBezTo>
                    <a:pt x="300990" y="336073"/>
                    <a:pt x="305753" y="337026"/>
                    <a:pt x="310515" y="337026"/>
                  </a:cubicBezTo>
                  <a:cubicBezTo>
                    <a:pt x="317183" y="337026"/>
                    <a:pt x="324803" y="334168"/>
                    <a:pt x="329565" y="329406"/>
                  </a:cubicBezTo>
                  <a:cubicBezTo>
                    <a:pt x="339090" y="319881"/>
                    <a:pt x="340043" y="306546"/>
                    <a:pt x="333375" y="296068"/>
                  </a:cubicBezTo>
                  <a:cubicBezTo>
                    <a:pt x="337185" y="297973"/>
                    <a:pt x="341948" y="299878"/>
                    <a:pt x="346710" y="299878"/>
                  </a:cubicBezTo>
                  <a:cubicBezTo>
                    <a:pt x="353378" y="299878"/>
                    <a:pt x="360998" y="297021"/>
                    <a:pt x="365760" y="292258"/>
                  </a:cubicBezTo>
                  <a:cubicBezTo>
                    <a:pt x="376238" y="281781"/>
                    <a:pt x="376238" y="264636"/>
                    <a:pt x="365760" y="253206"/>
                  </a:cubicBezTo>
                  <a:lnTo>
                    <a:pt x="214313" y="1008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43;p39">
              <a:extLst>
                <a:ext uri="{FF2B5EF4-FFF2-40B4-BE49-F238E27FC236}">
                  <a16:creationId xmlns:a16="http://schemas.microsoft.com/office/drawing/2014/main" id="{B715810F-F8A1-744E-9C8E-0F5C0BCBAD47}"/>
                </a:ext>
              </a:extLst>
            </p:cNvPr>
            <p:cNvSpPr/>
            <p:nvPr/>
          </p:nvSpPr>
          <p:spPr>
            <a:xfrm>
              <a:off x="2431813" y="3341563"/>
              <a:ext cx="82278" cy="81914"/>
            </a:xfrm>
            <a:custGeom>
              <a:avLst/>
              <a:gdLst/>
              <a:ahLst/>
              <a:cxnLst/>
              <a:rect l="l" t="t" r="r" b="b"/>
              <a:pathLst>
                <a:path w="82278" h="81914" extrusionOk="0">
                  <a:moveTo>
                    <a:pt x="62990" y="0"/>
                  </a:moveTo>
                  <a:cubicBezTo>
                    <a:pt x="62038" y="0"/>
                    <a:pt x="61085" y="0"/>
                    <a:pt x="60133" y="0"/>
                  </a:cubicBezTo>
                  <a:cubicBezTo>
                    <a:pt x="56323" y="952"/>
                    <a:pt x="53465" y="1905"/>
                    <a:pt x="50608" y="4763"/>
                  </a:cubicBezTo>
                  <a:lnTo>
                    <a:pt x="4888" y="50482"/>
                  </a:lnTo>
                  <a:cubicBezTo>
                    <a:pt x="-1780" y="57150"/>
                    <a:pt x="-1780" y="69532"/>
                    <a:pt x="5840" y="76200"/>
                  </a:cubicBezTo>
                  <a:cubicBezTo>
                    <a:pt x="9650" y="80010"/>
                    <a:pt x="14413" y="81915"/>
                    <a:pt x="19175" y="81915"/>
                  </a:cubicBezTo>
                  <a:cubicBezTo>
                    <a:pt x="23938" y="81915"/>
                    <a:pt x="27748" y="80010"/>
                    <a:pt x="31558" y="77152"/>
                  </a:cubicBezTo>
                  <a:lnTo>
                    <a:pt x="77278" y="31432"/>
                  </a:lnTo>
                  <a:cubicBezTo>
                    <a:pt x="80135" y="28575"/>
                    <a:pt x="81088" y="25717"/>
                    <a:pt x="82040" y="21907"/>
                  </a:cubicBezTo>
                  <a:cubicBezTo>
                    <a:pt x="82993" y="16192"/>
                    <a:pt x="81088" y="10477"/>
                    <a:pt x="76325" y="5715"/>
                  </a:cubicBezTo>
                  <a:cubicBezTo>
                    <a:pt x="72515" y="1905"/>
                    <a:pt x="67753" y="0"/>
                    <a:pt x="62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644;p39">
              <a:extLst>
                <a:ext uri="{FF2B5EF4-FFF2-40B4-BE49-F238E27FC236}">
                  <a16:creationId xmlns:a16="http://schemas.microsoft.com/office/drawing/2014/main" id="{B8B53D9E-8BDF-9B4E-AE00-076AC53D45B2}"/>
                </a:ext>
              </a:extLst>
            </p:cNvPr>
            <p:cNvSpPr/>
            <p:nvPr/>
          </p:nvSpPr>
          <p:spPr>
            <a:xfrm>
              <a:off x="2340373" y="3250122"/>
              <a:ext cx="82278" cy="81915"/>
            </a:xfrm>
            <a:custGeom>
              <a:avLst/>
              <a:gdLst/>
              <a:ahLst/>
              <a:cxnLst/>
              <a:rect l="l" t="t" r="r" b="b"/>
              <a:pathLst>
                <a:path w="82278" h="81915" extrusionOk="0">
                  <a:moveTo>
                    <a:pt x="82040" y="21908"/>
                  </a:moveTo>
                  <a:cubicBezTo>
                    <a:pt x="82993" y="16193"/>
                    <a:pt x="81088" y="10478"/>
                    <a:pt x="76325" y="5715"/>
                  </a:cubicBezTo>
                  <a:cubicBezTo>
                    <a:pt x="72515" y="1905"/>
                    <a:pt x="67753" y="0"/>
                    <a:pt x="62990" y="0"/>
                  </a:cubicBezTo>
                  <a:cubicBezTo>
                    <a:pt x="62038" y="0"/>
                    <a:pt x="61085" y="0"/>
                    <a:pt x="60133" y="0"/>
                  </a:cubicBezTo>
                  <a:cubicBezTo>
                    <a:pt x="56323" y="953"/>
                    <a:pt x="53465" y="1905"/>
                    <a:pt x="50608" y="4763"/>
                  </a:cubicBezTo>
                  <a:lnTo>
                    <a:pt x="4888" y="50483"/>
                  </a:lnTo>
                  <a:cubicBezTo>
                    <a:pt x="-1780" y="57150"/>
                    <a:pt x="-1780" y="69532"/>
                    <a:pt x="5840" y="76200"/>
                  </a:cubicBezTo>
                  <a:cubicBezTo>
                    <a:pt x="9650" y="80010"/>
                    <a:pt x="14413" y="81915"/>
                    <a:pt x="19175" y="81915"/>
                  </a:cubicBezTo>
                  <a:cubicBezTo>
                    <a:pt x="23938" y="81915"/>
                    <a:pt x="27748" y="80010"/>
                    <a:pt x="31558" y="77153"/>
                  </a:cubicBezTo>
                  <a:lnTo>
                    <a:pt x="77278" y="31433"/>
                  </a:lnTo>
                  <a:cubicBezTo>
                    <a:pt x="80135" y="29528"/>
                    <a:pt x="82040" y="25718"/>
                    <a:pt x="82040" y="219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45;p39">
              <a:extLst>
                <a:ext uri="{FF2B5EF4-FFF2-40B4-BE49-F238E27FC236}">
                  <a16:creationId xmlns:a16="http://schemas.microsoft.com/office/drawing/2014/main" id="{95E295B3-F936-594B-B4C2-73AE8A2A79E6}"/>
                </a:ext>
              </a:extLst>
            </p:cNvPr>
            <p:cNvSpPr/>
            <p:nvPr/>
          </p:nvSpPr>
          <p:spPr>
            <a:xfrm>
              <a:off x="2387046" y="3295843"/>
              <a:ext cx="81325" cy="81915"/>
            </a:xfrm>
            <a:custGeom>
              <a:avLst/>
              <a:gdLst/>
              <a:ahLst/>
              <a:cxnLst/>
              <a:rect l="l" t="t" r="r" b="b"/>
              <a:pathLst>
                <a:path w="81325" h="81915" extrusionOk="0">
                  <a:moveTo>
                    <a:pt x="81088" y="21908"/>
                  </a:moveTo>
                  <a:cubicBezTo>
                    <a:pt x="82040" y="16192"/>
                    <a:pt x="80135" y="10478"/>
                    <a:pt x="75373" y="5715"/>
                  </a:cubicBezTo>
                  <a:cubicBezTo>
                    <a:pt x="71563" y="1905"/>
                    <a:pt x="66800" y="0"/>
                    <a:pt x="62038" y="0"/>
                  </a:cubicBezTo>
                  <a:cubicBezTo>
                    <a:pt x="61085" y="0"/>
                    <a:pt x="60133" y="0"/>
                    <a:pt x="59180" y="0"/>
                  </a:cubicBezTo>
                  <a:cubicBezTo>
                    <a:pt x="55370" y="953"/>
                    <a:pt x="52513" y="1905"/>
                    <a:pt x="49655" y="4763"/>
                  </a:cubicBezTo>
                  <a:lnTo>
                    <a:pt x="4888" y="50483"/>
                  </a:lnTo>
                  <a:cubicBezTo>
                    <a:pt x="-1780" y="57150"/>
                    <a:pt x="-1780" y="69533"/>
                    <a:pt x="5840" y="76200"/>
                  </a:cubicBezTo>
                  <a:cubicBezTo>
                    <a:pt x="9650" y="80010"/>
                    <a:pt x="14413" y="81915"/>
                    <a:pt x="19175" y="81915"/>
                  </a:cubicBezTo>
                  <a:cubicBezTo>
                    <a:pt x="23938" y="81915"/>
                    <a:pt x="27748" y="80010"/>
                    <a:pt x="31558" y="77153"/>
                  </a:cubicBezTo>
                  <a:lnTo>
                    <a:pt x="77278" y="31433"/>
                  </a:lnTo>
                  <a:cubicBezTo>
                    <a:pt x="79183" y="28575"/>
                    <a:pt x="81088" y="25717"/>
                    <a:pt x="81088" y="219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646;p39">
              <a:extLst>
                <a:ext uri="{FF2B5EF4-FFF2-40B4-BE49-F238E27FC236}">
                  <a16:creationId xmlns:a16="http://schemas.microsoft.com/office/drawing/2014/main" id="{AE06CF51-B68D-7443-BFD9-98B71F5A5AC0}"/>
                </a:ext>
              </a:extLst>
            </p:cNvPr>
            <p:cNvSpPr/>
            <p:nvPr/>
          </p:nvSpPr>
          <p:spPr>
            <a:xfrm>
              <a:off x="2386933" y="3004378"/>
              <a:ext cx="300040" cy="227647"/>
            </a:xfrm>
            <a:custGeom>
              <a:avLst/>
              <a:gdLst/>
              <a:ahLst/>
              <a:cxnLst/>
              <a:rect l="l" t="t" r="r" b="b"/>
              <a:pathLst>
                <a:path w="300040" h="227647" extrusionOk="0">
                  <a:moveTo>
                    <a:pt x="263128" y="37148"/>
                  </a:moveTo>
                  <a:cubicBezTo>
                    <a:pt x="238363" y="12383"/>
                    <a:pt x="205026" y="0"/>
                    <a:pt x="172641" y="0"/>
                  </a:cubicBezTo>
                  <a:cubicBezTo>
                    <a:pt x="156448" y="0"/>
                    <a:pt x="140256" y="2858"/>
                    <a:pt x="125016" y="9525"/>
                  </a:cubicBezTo>
                  <a:cubicBezTo>
                    <a:pt x="112633" y="14288"/>
                    <a:pt x="101203" y="20955"/>
                    <a:pt x="90726" y="30480"/>
                  </a:cubicBezTo>
                  <a:cubicBezTo>
                    <a:pt x="87868" y="32385"/>
                    <a:pt x="85011" y="35243"/>
                    <a:pt x="82153" y="38100"/>
                  </a:cubicBezTo>
                  <a:lnTo>
                    <a:pt x="5001" y="115253"/>
                  </a:lnTo>
                  <a:cubicBezTo>
                    <a:pt x="-1667" y="121920"/>
                    <a:pt x="-1667" y="134303"/>
                    <a:pt x="5001" y="140970"/>
                  </a:cubicBezTo>
                  <a:cubicBezTo>
                    <a:pt x="8811" y="144780"/>
                    <a:pt x="13573" y="146685"/>
                    <a:pt x="17383" y="146685"/>
                  </a:cubicBezTo>
                  <a:cubicBezTo>
                    <a:pt x="22146" y="146685"/>
                    <a:pt x="26908" y="144780"/>
                    <a:pt x="30718" y="140970"/>
                  </a:cubicBezTo>
                  <a:lnTo>
                    <a:pt x="97393" y="74295"/>
                  </a:lnTo>
                  <a:lnTo>
                    <a:pt x="120253" y="97155"/>
                  </a:lnTo>
                  <a:lnTo>
                    <a:pt x="250746" y="227648"/>
                  </a:lnTo>
                  <a:cubicBezTo>
                    <a:pt x="254556" y="224790"/>
                    <a:pt x="258366" y="220980"/>
                    <a:pt x="261223" y="218123"/>
                  </a:cubicBezTo>
                  <a:cubicBezTo>
                    <a:pt x="312658" y="167640"/>
                    <a:pt x="312658" y="87630"/>
                    <a:pt x="263128" y="371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584;p39">
            <a:extLst>
              <a:ext uri="{FF2B5EF4-FFF2-40B4-BE49-F238E27FC236}">
                <a16:creationId xmlns:a16="http://schemas.microsoft.com/office/drawing/2014/main" id="{9D217B41-DCBB-4949-A34A-1178C4C00E71}"/>
              </a:ext>
            </a:extLst>
          </p:cNvPr>
          <p:cNvGrpSpPr>
            <a:grpSpLocks noChangeAspect="1"/>
          </p:cNvGrpSpPr>
          <p:nvPr/>
        </p:nvGrpSpPr>
        <p:grpSpPr>
          <a:xfrm>
            <a:off x="4830957" y="3550735"/>
            <a:ext cx="540000" cy="540000"/>
            <a:chOff x="9616808" y="1369287"/>
            <a:chExt cx="457200" cy="457200"/>
          </a:xfrm>
        </p:grpSpPr>
        <p:sp>
          <p:nvSpPr>
            <p:cNvPr id="17" name="Google Shape;585;p39">
              <a:extLst>
                <a:ext uri="{FF2B5EF4-FFF2-40B4-BE49-F238E27FC236}">
                  <a16:creationId xmlns:a16="http://schemas.microsoft.com/office/drawing/2014/main" id="{A4264457-FEAE-2448-AD88-7A6ADD71E7F8}"/>
                </a:ext>
              </a:extLst>
            </p:cNvPr>
            <p:cNvSpPr/>
            <p:nvPr/>
          </p:nvSpPr>
          <p:spPr>
            <a:xfrm>
              <a:off x="9759628" y="1464537"/>
              <a:ext cx="171538" cy="200025"/>
            </a:xfrm>
            <a:custGeom>
              <a:avLst/>
              <a:gdLst/>
              <a:ahLst/>
              <a:cxnLst/>
              <a:rect l="l" t="t" r="r" b="b"/>
              <a:pathLst>
                <a:path w="171538" h="200025" extrusionOk="0">
                  <a:moveTo>
                    <a:pt x="123880" y="185738"/>
                  </a:moveTo>
                  <a:lnTo>
                    <a:pt x="123880" y="114300"/>
                  </a:lnTo>
                  <a:lnTo>
                    <a:pt x="123880" y="95250"/>
                  </a:lnTo>
                  <a:lnTo>
                    <a:pt x="123880" y="41053"/>
                  </a:lnTo>
                  <a:cubicBezTo>
                    <a:pt x="134167" y="49054"/>
                    <a:pt x="141215" y="60293"/>
                    <a:pt x="143025" y="73343"/>
                  </a:cubicBezTo>
                  <a:cubicBezTo>
                    <a:pt x="144073" y="80581"/>
                    <a:pt x="150169" y="85725"/>
                    <a:pt x="157217" y="85725"/>
                  </a:cubicBezTo>
                  <a:cubicBezTo>
                    <a:pt x="157884" y="85725"/>
                    <a:pt x="158551" y="85725"/>
                    <a:pt x="159217" y="85630"/>
                  </a:cubicBezTo>
                  <a:cubicBezTo>
                    <a:pt x="167028" y="84487"/>
                    <a:pt x="172457" y="77343"/>
                    <a:pt x="171409" y="69532"/>
                  </a:cubicBezTo>
                  <a:cubicBezTo>
                    <a:pt x="165694" y="29242"/>
                    <a:pt x="129690" y="0"/>
                    <a:pt x="85780" y="0"/>
                  </a:cubicBezTo>
                  <a:cubicBezTo>
                    <a:pt x="41869" y="0"/>
                    <a:pt x="5865" y="29242"/>
                    <a:pt x="150" y="69437"/>
                  </a:cubicBezTo>
                  <a:cubicBezTo>
                    <a:pt x="-993" y="77248"/>
                    <a:pt x="4531" y="84487"/>
                    <a:pt x="12342" y="85534"/>
                  </a:cubicBezTo>
                  <a:cubicBezTo>
                    <a:pt x="20152" y="86678"/>
                    <a:pt x="27391" y="81153"/>
                    <a:pt x="28439" y="73343"/>
                  </a:cubicBezTo>
                  <a:cubicBezTo>
                    <a:pt x="30249" y="60293"/>
                    <a:pt x="37297" y="48959"/>
                    <a:pt x="47584" y="41053"/>
                  </a:cubicBezTo>
                  <a:lnTo>
                    <a:pt x="47584" y="95250"/>
                  </a:lnTo>
                  <a:lnTo>
                    <a:pt x="47584" y="114300"/>
                  </a:lnTo>
                  <a:lnTo>
                    <a:pt x="47584" y="185738"/>
                  </a:lnTo>
                  <a:cubicBezTo>
                    <a:pt x="47584" y="193643"/>
                    <a:pt x="53966" y="200025"/>
                    <a:pt x="61872" y="200025"/>
                  </a:cubicBezTo>
                  <a:cubicBezTo>
                    <a:pt x="69778" y="200025"/>
                    <a:pt x="76159" y="193643"/>
                    <a:pt x="76159" y="185738"/>
                  </a:cubicBezTo>
                  <a:lnTo>
                    <a:pt x="76159" y="114300"/>
                  </a:lnTo>
                  <a:lnTo>
                    <a:pt x="95209" y="114300"/>
                  </a:lnTo>
                  <a:lnTo>
                    <a:pt x="95209" y="185738"/>
                  </a:lnTo>
                  <a:cubicBezTo>
                    <a:pt x="95209" y="193643"/>
                    <a:pt x="101591" y="200025"/>
                    <a:pt x="109497" y="200025"/>
                  </a:cubicBezTo>
                  <a:cubicBezTo>
                    <a:pt x="117403" y="200025"/>
                    <a:pt x="123880" y="193643"/>
                    <a:pt x="123880" y="185738"/>
                  </a:cubicBezTo>
                  <a:close/>
                </a:path>
              </a:pathLst>
            </a:custGeom>
            <a:solidFill>
              <a:srgbClr val="945200">
                <a:alpha val="5019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586;p39">
              <a:extLst>
                <a:ext uri="{FF2B5EF4-FFF2-40B4-BE49-F238E27FC236}">
                  <a16:creationId xmlns:a16="http://schemas.microsoft.com/office/drawing/2014/main" id="{076CA594-A939-FB4A-8A96-AFBFE9C8EBEA}"/>
                </a:ext>
              </a:extLst>
            </p:cNvPr>
            <p:cNvSpPr/>
            <p:nvPr/>
          </p:nvSpPr>
          <p:spPr>
            <a:xfrm>
              <a:off x="9807308" y="136928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945200">
                <a:alpha val="5019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87;p39">
              <a:extLst>
                <a:ext uri="{FF2B5EF4-FFF2-40B4-BE49-F238E27FC236}">
                  <a16:creationId xmlns:a16="http://schemas.microsoft.com/office/drawing/2014/main" id="{4195182C-C8A9-9549-80A3-AAD4573E42A1}"/>
                </a:ext>
              </a:extLst>
            </p:cNvPr>
            <p:cNvSpPr/>
            <p:nvPr/>
          </p:nvSpPr>
          <p:spPr>
            <a:xfrm>
              <a:off x="9616808" y="1464537"/>
              <a:ext cx="200025" cy="361950"/>
            </a:xfrm>
            <a:custGeom>
              <a:avLst/>
              <a:gdLst/>
              <a:ahLst/>
              <a:cxnLst/>
              <a:rect l="l" t="t" r="r" b="b"/>
              <a:pathLst>
                <a:path w="200025" h="361950" extrusionOk="0">
                  <a:moveTo>
                    <a:pt x="110109" y="148781"/>
                  </a:moveTo>
                  <a:cubicBezTo>
                    <a:pt x="102394" y="140875"/>
                    <a:pt x="89821" y="140875"/>
                    <a:pt x="82010" y="148781"/>
                  </a:cubicBezTo>
                  <a:cubicBezTo>
                    <a:pt x="74200" y="156686"/>
                    <a:pt x="74295" y="169450"/>
                    <a:pt x="82010" y="177356"/>
                  </a:cubicBezTo>
                  <a:lnTo>
                    <a:pt x="118205" y="212122"/>
                  </a:lnTo>
                  <a:cubicBezTo>
                    <a:pt x="122682" y="216694"/>
                    <a:pt x="122682" y="224123"/>
                    <a:pt x="118205" y="228791"/>
                  </a:cubicBezTo>
                  <a:cubicBezTo>
                    <a:pt x="113728" y="233363"/>
                    <a:pt x="106394" y="233363"/>
                    <a:pt x="101822" y="228791"/>
                  </a:cubicBezTo>
                  <a:lnTo>
                    <a:pt x="57150" y="180975"/>
                  </a:lnTo>
                  <a:lnTo>
                    <a:pt x="57150" y="28575"/>
                  </a:lnTo>
                  <a:cubicBezTo>
                    <a:pt x="57150" y="12764"/>
                    <a:pt x="44101" y="0"/>
                    <a:pt x="28575" y="0"/>
                  </a:cubicBezTo>
                  <a:cubicBezTo>
                    <a:pt x="13049" y="0"/>
                    <a:pt x="0" y="12764"/>
                    <a:pt x="0" y="28575"/>
                  </a:cubicBezTo>
                  <a:lnTo>
                    <a:pt x="0" y="194310"/>
                  </a:lnTo>
                  <a:cubicBezTo>
                    <a:pt x="0" y="201930"/>
                    <a:pt x="2953" y="209169"/>
                    <a:pt x="8287" y="214503"/>
                  </a:cubicBezTo>
                  <a:lnTo>
                    <a:pt x="114300" y="323850"/>
                  </a:lnTo>
                  <a:lnTo>
                    <a:pt x="114300" y="361950"/>
                  </a:lnTo>
                  <a:lnTo>
                    <a:pt x="200025" y="361950"/>
                  </a:lnTo>
                  <a:lnTo>
                    <a:pt x="200025" y="266700"/>
                  </a:lnTo>
                  <a:cubicBezTo>
                    <a:pt x="200025" y="247650"/>
                    <a:pt x="195072" y="233172"/>
                    <a:pt x="182594" y="220504"/>
                  </a:cubicBezTo>
                  <a:lnTo>
                    <a:pt x="110109" y="148781"/>
                  </a:ln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88;p39">
              <a:extLst>
                <a:ext uri="{FF2B5EF4-FFF2-40B4-BE49-F238E27FC236}">
                  <a16:creationId xmlns:a16="http://schemas.microsoft.com/office/drawing/2014/main" id="{AD6412B8-2728-2D43-B788-14FD680CD2C0}"/>
                </a:ext>
              </a:extLst>
            </p:cNvPr>
            <p:cNvSpPr/>
            <p:nvPr/>
          </p:nvSpPr>
          <p:spPr>
            <a:xfrm>
              <a:off x="9873983" y="1464537"/>
              <a:ext cx="200025" cy="361950"/>
            </a:xfrm>
            <a:custGeom>
              <a:avLst/>
              <a:gdLst/>
              <a:ahLst/>
              <a:cxnLst/>
              <a:rect l="l" t="t" r="r" b="b"/>
              <a:pathLst>
                <a:path w="200025" h="361950" extrusionOk="0">
                  <a:moveTo>
                    <a:pt x="171450" y="0"/>
                  </a:moveTo>
                  <a:cubicBezTo>
                    <a:pt x="155924" y="0"/>
                    <a:pt x="142875" y="12764"/>
                    <a:pt x="142875" y="28575"/>
                  </a:cubicBezTo>
                  <a:lnTo>
                    <a:pt x="142875" y="180975"/>
                  </a:lnTo>
                  <a:lnTo>
                    <a:pt x="98203" y="228791"/>
                  </a:lnTo>
                  <a:cubicBezTo>
                    <a:pt x="93726" y="233363"/>
                    <a:pt x="86392" y="233363"/>
                    <a:pt x="81820" y="228791"/>
                  </a:cubicBezTo>
                  <a:cubicBezTo>
                    <a:pt x="77343" y="224219"/>
                    <a:pt x="77343" y="216789"/>
                    <a:pt x="81820" y="212122"/>
                  </a:cubicBezTo>
                  <a:lnTo>
                    <a:pt x="118015" y="177356"/>
                  </a:lnTo>
                  <a:cubicBezTo>
                    <a:pt x="125730" y="169450"/>
                    <a:pt x="125730" y="156686"/>
                    <a:pt x="118015" y="148781"/>
                  </a:cubicBezTo>
                  <a:cubicBezTo>
                    <a:pt x="110300" y="140875"/>
                    <a:pt x="97726" y="140875"/>
                    <a:pt x="89916" y="148781"/>
                  </a:cubicBezTo>
                  <a:lnTo>
                    <a:pt x="17431" y="220504"/>
                  </a:lnTo>
                  <a:cubicBezTo>
                    <a:pt x="4953" y="233172"/>
                    <a:pt x="0" y="247650"/>
                    <a:pt x="0" y="266700"/>
                  </a:cubicBezTo>
                  <a:lnTo>
                    <a:pt x="0" y="361950"/>
                  </a:lnTo>
                  <a:lnTo>
                    <a:pt x="85725" y="361950"/>
                  </a:lnTo>
                  <a:lnTo>
                    <a:pt x="85725" y="323850"/>
                  </a:lnTo>
                  <a:lnTo>
                    <a:pt x="191738" y="214503"/>
                  </a:lnTo>
                  <a:cubicBezTo>
                    <a:pt x="197072" y="209169"/>
                    <a:pt x="200025" y="201930"/>
                    <a:pt x="200025" y="194310"/>
                  </a:cubicBezTo>
                  <a:lnTo>
                    <a:pt x="200025" y="28575"/>
                  </a:lnTo>
                  <a:cubicBezTo>
                    <a:pt x="200025" y="12764"/>
                    <a:pt x="186976" y="0"/>
                    <a:pt x="171450" y="0"/>
                  </a:cubicBez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753;p40">
            <a:extLst>
              <a:ext uri="{FF2B5EF4-FFF2-40B4-BE49-F238E27FC236}">
                <a16:creationId xmlns:a16="http://schemas.microsoft.com/office/drawing/2014/main" id="{1890F461-C0FF-264E-ADB8-23397C9F6548}"/>
              </a:ext>
            </a:extLst>
          </p:cNvPr>
          <p:cNvGrpSpPr>
            <a:grpSpLocks noChangeAspect="1"/>
          </p:cNvGrpSpPr>
          <p:nvPr/>
        </p:nvGrpSpPr>
        <p:grpSpPr>
          <a:xfrm>
            <a:off x="4781411" y="5328528"/>
            <a:ext cx="639065" cy="540000"/>
            <a:chOff x="3918650" y="293075"/>
            <a:chExt cx="488500" cy="412775"/>
          </a:xfrm>
          <a:solidFill>
            <a:srgbClr val="7030A0"/>
          </a:solidFill>
        </p:grpSpPr>
        <p:sp>
          <p:nvSpPr>
            <p:cNvPr id="24" name="Google Shape;754;p40">
              <a:extLst>
                <a:ext uri="{FF2B5EF4-FFF2-40B4-BE49-F238E27FC236}">
                  <a16:creationId xmlns:a16="http://schemas.microsoft.com/office/drawing/2014/main" id="{148DD8CD-C5AD-0240-AC55-1098D4F9705F}"/>
                </a:ext>
              </a:extLst>
            </p:cNvPr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" name="Google Shape;755;p40">
              <a:extLst>
                <a:ext uri="{FF2B5EF4-FFF2-40B4-BE49-F238E27FC236}">
                  <a16:creationId xmlns:a16="http://schemas.microsoft.com/office/drawing/2014/main" id="{20435F7F-4855-324D-AB8B-F6D1562D9580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" name="Google Shape;756;p40">
              <a:extLst>
                <a:ext uri="{FF2B5EF4-FFF2-40B4-BE49-F238E27FC236}">
                  <a16:creationId xmlns:a16="http://schemas.microsoft.com/office/drawing/2014/main" id="{F922E0F0-2A7B-594A-B14A-A52FAFD23D0D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8" name="Google Shape;165;p8">
            <a:extLst>
              <a:ext uri="{FF2B5EF4-FFF2-40B4-BE49-F238E27FC236}">
                <a16:creationId xmlns:a16="http://schemas.microsoft.com/office/drawing/2014/main" id="{38BE53A8-B5FE-844B-ABDD-BDF2A5E66A32}"/>
              </a:ext>
            </a:extLst>
          </p:cNvPr>
          <p:cNvSpPr>
            <a:spLocks noChangeAspect="1"/>
          </p:cNvSpPr>
          <p:nvPr/>
        </p:nvSpPr>
        <p:spPr>
          <a:xfrm>
            <a:off x="4771905" y="1807833"/>
            <a:ext cx="673661" cy="540000"/>
          </a:xfrm>
          <a:custGeom>
            <a:avLst/>
            <a:gdLst/>
            <a:ahLst/>
            <a:cxnLst/>
            <a:rect l="l" t="t" r="r" b="b"/>
            <a:pathLst>
              <a:path w="7419" h="5947" extrusionOk="0">
                <a:moveTo>
                  <a:pt x="1491" y="2051"/>
                </a:moveTo>
                <a:lnTo>
                  <a:pt x="2311" y="3710"/>
                </a:lnTo>
                <a:lnTo>
                  <a:pt x="652" y="3710"/>
                </a:lnTo>
                <a:lnTo>
                  <a:pt x="1491" y="2051"/>
                </a:lnTo>
                <a:close/>
                <a:moveTo>
                  <a:pt x="5946" y="2051"/>
                </a:moveTo>
                <a:lnTo>
                  <a:pt x="6766" y="3710"/>
                </a:lnTo>
                <a:lnTo>
                  <a:pt x="5107" y="3710"/>
                </a:lnTo>
                <a:lnTo>
                  <a:pt x="5946" y="2051"/>
                </a:lnTo>
                <a:close/>
                <a:moveTo>
                  <a:pt x="1491" y="1492"/>
                </a:moveTo>
                <a:lnTo>
                  <a:pt x="1342" y="1511"/>
                </a:lnTo>
                <a:lnTo>
                  <a:pt x="1193" y="1567"/>
                </a:lnTo>
                <a:lnTo>
                  <a:pt x="1137" y="1604"/>
                </a:lnTo>
                <a:lnTo>
                  <a:pt x="1081" y="1660"/>
                </a:lnTo>
                <a:lnTo>
                  <a:pt x="1025" y="1716"/>
                </a:lnTo>
                <a:lnTo>
                  <a:pt x="988" y="1790"/>
                </a:lnTo>
                <a:lnTo>
                  <a:pt x="112" y="3542"/>
                </a:lnTo>
                <a:lnTo>
                  <a:pt x="19" y="3785"/>
                </a:lnTo>
                <a:lnTo>
                  <a:pt x="0" y="3841"/>
                </a:lnTo>
                <a:lnTo>
                  <a:pt x="0" y="3897"/>
                </a:lnTo>
                <a:lnTo>
                  <a:pt x="0" y="3990"/>
                </a:lnTo>
                <a:lnTo>
                  <a:pt x="37" y="4083"/>
                </a:lnTo>
                <a:lnTo>
                  <a:pt x="75" y="4176"/>
                </a:lnTo>
                <a:lnTo>
                  <a:pt x="112" y="4269"/>
                </a:lnTo>
                <a:lnTo>
                  <a:pt x="186" y="4344"/>
                </a:lnTo>
                <a:lnTo>
                  <a:pt x="261" y="4419"/>
                </a:lnTo>
                <a:lnTo>
                  <a:pt x="429" y="4549"/>
                </a:lnTo>
                <a:lnTo>
                  <a:pt x="652" y="4661"/>
                </a:lnTo>
                <a:lnTo>
                  <a:pt x="913" y="4754"/>
                </a:lnTo>
                <a:lnTo>
                  <a:pt x="1193" y="4810"/>
                </a:lnTo>
                <a:lnTo>
                  <a:pt x="1491" y="4829"/>
                </a:lnTo>
                <a:lnTo>
                  <a:pt x="1789" y="4810"/>
                </a:lnTo>
                <a:lnTo>
                  <a:pt x="2069" y="4754"/>
                </a:lnTo>
                <a:lnTo>
                  <a:pt x="2311" y="4661"/>
                </a:lnTo>
                <a:lnTo>
                  <a:pt x="2535" y="4549"/>
                </a:lnTo>
                <a:lnTo>
                  <a:pt x="2721" y="4419"/>
                </a:lnTo>
                <a:lnTo>
                  <a:pt x="2796" y="4344"/>
                </a:lnTo>
                <a:lnTo>
                  <a:pt x="2852" y="4269"/>
                </a:lnTo>
                <a:lnTo>
                  <a:pt x="2908" y="4176"/>
                </a:lnTo>
                <a:lnTo>
                  <a:pt x="2945" y="4083"/>
                </a:lnTo>
                <a:lnTo>
                  <a:pt x="2964" y="3990"/>
                </a:lnTo>
                <a:lnTo>
                  <a:pt x="2964" y="3897"/>
                </a:lnTo>
                <a:lnTo>
                  <a:pt x="2964" y="3841"/>
                </a:lnTo>
                <a:lnTo>
                  <a:pt x="2964" y="3766"/>
                </a:lnTo>
                <a:lnTo>
                  <a:pt x="2852" y="3524"/>
                </a:lnTo>
                <a:lnTo>
                  <a:pt x="1976" y="1790"/>
                </a:lnTo>
                <a:lnTo>
                  <a:pt x="1939" y="1716"/>
                </a:lnTo>
                <a:lnTo>
                  <a:pt x="1883" y="1660"/>
                </a:lnTo>
                <a:lnTo>
                  <a:pt x="1827" y="1604"/>
                </a:lnTo>
                <a:lnTo>
                  <a:pt x="1771" y="1567"/>
                </a:lnTo>
                <a:lnTo>
                  <a:pt x="1640" y="1511"/>
                </a:lnTo>
                <a:lnTo>
                  <a:pt x="1491" y="1492"/>
                </a:lnTo>
                <a:close/>
                <a:moveTo>
                  <a:pt x="5946" y="1492"/>
                </a:moveTo>
                <a:lnTo>
                  <a:pt x="5797" y="1511"/>
                </a:lnTo>
                <a:lnTo>
                  <a:pt x="5648" y="1567"/>
                </a:lnTo>
                <a:lnTo>
                  <a:pt x="5592" y="1604"/>
                </a:lnTo>
                <a:lnTo>
                  <a:pt x="5536" y="1660"/>
                </a:lnTo>
                <a:lnTo>
                  <a:pt x="5480" y="1716"/>
                </a:lnTo>
                <a:lnTo>
                  <a:pt x="5443" y="1790"/>
                </a:lnTo>
                <a:lnTo>
                  <a:pt x="4567" y="3542"/>
                </a:lnTo>
                <a:lnTo>
                  <a:pt x="4474" y="3785"/>
                </a:lnTo>
                <a:lnTo>
                  <a:pt x="4455" y="3841"/>
                </a:lnTo>
                <a:lnTo>
                  <a:pt x="4455" y="3897"/>
                </a:lnTo>
                <a:lnTo>
                  <a:pt x="4455" y="3990"/>
                </a:lnTo>
                <a:lnTo>
                  <a:pt x="4492" y="4083"/>
                </a:lnTo>
                <a:lnTo>
                  <a:pt x="4529" y="4176"/>
                </a:lnTo>
                <a:lnTo>
                  <a:pt x="4567" y="4269"/>
                </a:lnTo>
                <a:lnTo>
                  <a:pt x="4641" y="4344"/>
                </a:lnTo>
                <a:lnTo>
                  <a:pt x="4716" y="4419"/>
                </a:lnTo>
                <a:lnTo>
                  <a:pt x="4884" y="4549"/>
                </a:lnTo>
                <a:lnTo>
                  <a:pt x="5107" y="4661"/>
                </a:lnTo>
                <a:lnTo>
                  <a:pt x="5368" y="4754"/>
                </a:lnTo>
                <a:lnTo>
                  <a:pt x="5648" y="4810"/>
                </a:lnTo>
                <a:lnTo>
                  <a:pt x="5946" y="4829"/>
                </a:lnTo>
                <a:lnTo>
                  <a:pt x="6244" y="4810"/>
                </a:lnTo>
                <a:lnTo>
                  <a:pt x="6524" y="4754"/>
                </a:lnTo>
                <a:lnTo>
                  <a:pt x="6766" y="4661"/>
                </a:lnTo>
                <a:lnTo>
                  <a:pt x="6990" y="4549"/>
                </a:lnTo>
                <a:lnTo>
                  <a:pt x="7176" y="4419"/>
                </a:lnTo>
                <a:lnTo>
                  <a:pt x="7251" y="4344"/>
                </a:lnTo>
                <a:lnTo>
                  <a:pt x="7307" y="4269"/>
                </a:lnTo>
                <a:lnTo>
                  <a:pt x="7363" y="4176"/>
                </a:lnTo>
                <a:lnTo>
                  <a:pt x="7400" y="4083"/>
                </a:lnTo>
                <a:lnTo>
                  <a:pt x="7419" y="3990"/>
                </a:lnTo>
                <a:lnTo>
                  <a:pt x="7419" y="3897"/>
                </a:lnTo>
                <a:lnTo>
                  <a:pt x="7419" y="3841"/>
                </a:lnTo>
                <a:lnTo>
                  <a:pt x="7419" y="3766"/>
                </a:lnTo>
                <a:lnTo>
                  <a:pt x="7307" y="3524"/>
                </a:lnTo>
                <a:lnTo>
                  <a:pt x="6431" y="1790"/>
                </a:lnTo>
                <a:lnTo>
                  <a:pt x="6393" y="1716"/>
                </a:lnTo>
                <a:lnTo>
                  <a:pt x="6338" y="1660"/>
                </a:lnTo>
                <a:lnTo>
                  <a:pt x="6282" y="1604"/>
                </a:lnTo>
                <a:lnTo>
                  <a:pt x="6226" y="1567"/>
                </a:lnTo>
                <a:lnTo>
                  <a:pt x="6095" y="1511"/>
                </a:lnTo>
                <a:lnTo>
                  <a:pt x="5946" y="1492"/>
                </a:lnTo>
                <a:close/>
                <a:moveTo>
                  <a:pt x="3597" y="1"/>
                </a:moveTo>
                <a:lnTo>
                  <a:pt x="3486" y="20"/>
                </a:lnTo>
                <a:lnTo>
                  <a:pt x="3392" y="57"/>
                </a:lnTo>
                <a:lnTo>
                  <a:pt x="3299" y="113"/>
                </a:lnTo>
                <a:lnTo>
                  <a:pt x="3206" y="150"/>
                </a:lnTo>
                <a:lnTo>
                  <a:pt x="3113" y="225"/>
                </a:lnTo>
                <a:lnTo>
                  <a:pt x="3038" y="299"/>
                </a:lnTo>
                <a:lnTo>
                  <a:pt x="2982" y="374"/>
                </a:lnTo>
                <a:lnTo>
                  <a:pt x="1305" y="374"/>
                </a:lnTo>
                <a:lnTo>
                  <a:pt x="1230" y="392"/>
                </a:lnTo>
                <a:lnTo>
                  <a:pt x="1174" y="430"/>
                </a:lnTo>
                <a:lnTo>
                  <a:pt x="1137" y="486"/>
                </a:lnTo>
                <a:lnTo>
                  <a:pt x="1118" y="560"/>
                </a:lnTo>
                <a:lnTo>
                  <a:pt x="1118" y="933"/>
                </a:lnTo>
                <a:lnTo>
                  <a:pt x="1137" y="1007"/>
                </a:lnTo>
                <a:lnTo>
                  <a:pt x="1174" y="1063"/>
                </a:lnTo>
                <a:lnTo>
                  <a:pt x="1230" y="1101"/>
                </a:lnTo>
                <a:lnTo>
                  <a:pt x="1305" y="1119"/>
                </a:lnTo>
                <a:lnTo>
                  <a:pt x="2796" y="1119"/>
                </a:lnTo>
                <a:lnTo>
                  <a:pt x="2833" y="1231"/>
                </a:lnTo>
                <a:lnTo>
                  <a:pt x="2871" y="1324"/>
                </a:lnTo>
                <a:lnTo>
                  <a:pt x="2926" y="1418"/>
                </a:lnTo>
                <a:lnTo>
                  <a:pt x="3001" y="1511"/>
                </a:lnTo>
                <a:lnTo>
                  <a:pt x="3076" y="1604"/>
                </a:lnTo>
                <a:lnTo>
                  <a:pt x="3150" y="1660"/>
                </a:lnTo>
                <a:lnTo>
                  <a:pt x="3243" y="1734"/>
                </a:lnTo>
                <a:lnTo>
                  <a:pt x="3337" y="1772"/>
                </a:lnTo>
                <a:lnTo>
                  <a:pt x="3337" y="5201"/>
                </a:lnTo>
                <a:lnTo>
                  <a:pt x="1305" y="5201"/>
                </a:lnTo>
                <a:lnTo>
                  <a:pt x="1230" y="5220"/>
                </a:lnTo>
                <a:lnTo>
                  <a:pt x="1174" y="5257"/>
                </a:lnTo>
                <a:lnTo>
                  <a:pt x="1137" y="5313"/>
                </a:lnTo>
                <a:lnTo>
                  <a:pt x="1118" y="5388"/>
                </a:lnTo>
                <a:lnTo>
                  <a:pt x="1118" y="5761"/>
                </a:lnTo>
                <a:lnTo>
                  <a:pt x="1137" y="5835"/>
                </a:lnTo>
                <a:lnTo>
                  <a:pt x="1174" y="5891"/>
                </a:lnTo>
                <a:lnTo>
                  <a:pt x="1230" y="5928"/>
                </a:lnTo>
                <a:lnTo>
                  <a:pt x="1305" y="5947"/>
                </a:lnTo>
                <a:lnTo>
                  <a:pt x="6133" y="5947"/>
                </a:lnTo>
                <a:lnTo>
                  <a:pt x="6188" y="5928"/>
                </a:lnTo>
                <a:lnTo>
                  <a:pt x="6263" y="5891"/>
                </a:lnTo>
                <a:lnTo>
                  <a:pt x="6300" y="5835"/>
                </a:lnTo>
                <a:lnTo>
                  <a:pt x="6319" y="5761"/>
                </a:lnTo>
                <a:lnTo>
                  <a:pt x="6319" y="5388"/>
                </a:lnTo>
                <a:lnTo>
                  <a:pt x="6300" y="5313"/>
                </a:lnTo>
                <a:lnTo>
                  <a:pt x="6263" y="5257"/>
                </a:lnTo>
                <a:lnTo>
                  <a:pt x="6188" y="5220"/>
                </a:lnTo>
                <a:lnTo>
                  <a:pt x="6133" y="5201"/>
                </a:lnTo>
                <a:lnTo>
                  <a:pt x="4082" y="5201"/>
                </a:lnTo>
                <a:lnTo>
                  <a:pt x="4082" y="1772"/>
                </a:lnTo>
                <a:lnTo>
                  <a:pt x="4175" y="1734"/>
                </a:lnTo>
                <a:lnTo>
                  <a:pt x="4269" y="1660"/>
                </a:lnTo>
                <a:lnTo>
                  <a:pt x="4362" y="1604"/>
                </a:lnTo>
                <a:lnTo>
                  <a:pt x="4436" y="1511"/>
                </a:lnTo>
                <a:lnTo>
                  <a:pt x="4492" y="1418"/>
                </a:lnTo>
                <a:lnTo>
                  <a:pt x="4548" y="1324"/>
                </a:lnTo>
                <a:lnTo>
                  <a:pt x="4585" y="1231"/>
                </a:lnTo>
                <a:lnTo>
                  <a:pt x="4623" y="1119"/>
                </a:lnTo>
                <a:lnTo>
                  <a:pt x="6133" y="1119"/>
                </a:lnTo>
                <a:lnTo>
                  <a:pt x="6188" y="1101"/>
                </a:lnTo>
                <a:lnTo>
                  <a:pt x="6263" y="1063"/>
                </a:lnTo>
                <a:lnTo>
                  <a:pt x="6300" y="1007"/>
                </a:lnTo>
                <a:lnTo>
                  <a:pt x="6319" y="933"/>
                </a:lnTo>
                <a:lnTo>
                  <a:pt x="6319" y="560"/>
                </a:lnTo>
                <a:lnTo>
                  <a:pt x="6300" y="486"/>
                </a:lnTo>
                <a:lnTo>
                  <a:pt x="6263" y="430"/>
                </a:lnTo>
                <a:lnTo>
                  <a:pt x="6188" y="392"/>
                </a:lnTo>
                <a:lnTo>
                  <a:pt x="6133" y="374"/>
                </a:lnTo>
                <a:lnTo>
                  <a:pt x="4455" y="374"/>
                </a:lnTo>
                <a:lnTo>
                  <a:pt x="4380" y="299"/>
                </a:lnTo>
                <a:lnTo>
                  <a:pt x="4306" y="225"/>
                </a:lnTo>
                <a:lnTo>
                  <a:pt x="4231" y="150"/>
                </a:lnTo>
                <a:lnTo>
                  <a:pt x="4138" y="113"/>
                </a:lnTo>
                <a:lnTo>
                  <a:pt x="4026" y="57"/>
                </a:lnTo>
                <a:lnTo>
                  <a:pt x="3933" y="20"/>
                </a:lnTo>
                <a:lnTo>
                  <a:pt x="3821" y="1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64;p7">
            <a:extLst>
              <a:ext uri="{FF2B5EF4-FFF2-40B4-BE49-F238E27FC236}">
                <a16:creationId xmlns:a16="http://schemas.microsoft.com/office/drawing/2014/main" id="{63024CAB-1AF1-1B4B-9FA7-54C4FCACB2C7}"/>
              </a:ext>
            </a:extLst>
          </p:cNvPr>
          <p:cNvSpPr>
            <a:spLocks noChangeAspect="1"/>
          </p:cNvSpPr>
          <p:nvPr/>
        </p:nvSpPr>
        <p:spPr>
          <a:xfrm>
            <a:off x="4799826" y="2696180"/>
            <a:ext cx="720082" cy="540000"/>
          </a:xfrm>
          <a:custGeom>
            <a:avLst/>
            <a:gdLst/>
            <a:ahLst/>
            <a:cxnLst/>
            <a:rect l="l" t="t" r="r" b="b"/>
            <a:pathLst>
              <a:path w="5966" h="4474" extrusionOk="0">
                <a:moveTo>
                  <a:pt x="560" y="3299"/>
                </a:moveTo>
                <a:lnTo>
                  <a:pt x="653" y="3318"/>
                </a:lnTo>
                <a:lnTo>
                  <a:pt x="727" y="3355"/>
                </a:lnTo>
                <a:lnTo>
                  <a:pt x="783" y="3430"/>
                </a:lnTo>
                <a:lnTo>
                  <a:pt x="802" y="3523"/>
                </a:lnTo>
                <a:lnTo>
                  <a:pt x="783" y="3616"/>
                </a:lnTo>
                <a:lnTo>
                  <a:pt x="727" y="3691"/>
                </a:lnTo>
                <a:lnTo>
                  <a:pt x="653" y="3747"/>
                </a:lnTo>
                <a:lnTo>
                  <a:pt x="560" y="3765"/>
                </a:lnTo>
                <a:lnTo>
                  <a:pt x="466" y="3747"/>
                </a:lnTo>
                <a:lnTo>
                  <a:pt x="392" y="3691"/>
                </a:lnTo>
                <a:lnTo>
                  <a:pt x="355" y="3616"/>
                </a:lnTo>
                <a:lnTo>
                  <a:pt x="336" y="3523"/>
                </a:lnTo>
                <a:lnTo>
                  <a:pt x="355" y="3430"/>
                </a:lnTo>
                <a:lnTo>
                  <a:pt x="392" y="3355"/>
                </a:lnTo>
                <a:lnTo>
                  <a:pt x="466" y="3318"/>
                </a:lnTo>
                <a:lnTo>
                  <a:pt x="560" y="3299"/>
                </a:lnTo>
                <a:close/>
                <a:moveTo>
                  <a:pt x="280" y="1286"/>
                </a:moveTo>
                <a:lnTo>
                  <a:pt x="224" y="1305"/>
                </a:lnTo>
                <a:lnTo>
                  <a:pt x="168" y="1324"/>
                </a:lnTo>
                <a:lnTo>
                  <a:pt x="94" y="1379"/>
                </a:lnTo>
                <a:lnTo>
                  <a:pt x="19" y="1473"/>
                </a:lnTo>
                <a:lnTo>
                  <a:pt x="0" y="1510"/>
                </a:lnTo>
                <a:lnTo>
                  <a:pt x="0" y="1566"/>
                </a:lnTo>
                <a:lnTo>
                  <a:pt x="0" y="3803"/>
                </a:lnTo>
                <a:lnTo>
                  <a:pt x="0" y="3859"/>
                </a:lnTo>
                <a:lnTo>
                  <a:pt x="19" y="3915"/>
                </a:lnTo>
                <a:lnTo>
                  <a:pt x="94" y="3989"/>
                </a:lnTo>
                <a:lnTo>
                  <a:pt x="168" y="4064"/>
                </a:lnTo>
                <a:lnTo>
                  <a:pt x="224" y="4064"/>
                </a:lnTo>
                <a:lnTo>
                  <a:pt x="280" y="4082"/>
                </a:lnTo>
                <a:lnTo>
                  <a:pt x="839" y="4082"/>
                </a:lnTo>
                <a:lnTo>
                  <a:pt x="895" y="4064"/>
                </a:lnTo>
                <a:lnTo>
                  <a:pt x="951" y="4064"/>
                </a:lnTo>
                <a:lnTo>
                  <a:pt x="1044" y="3989"/>
                </a:lnTo>
                <a:lnTo>
                  <a:pt x="1100" y="3915"/>
                </a:lnTo>
                <a:lnTo>
                  <a:pt x="1119" y="3859"/>
                </a:lnTo>
                <a:lnTo>
                  <a:pt x="1119" y="3803"/>
                </a:lnTo>
                <a:lnTo>
                  <a:pt x="1119" y="1566"/>
                </a:lnTo>
                <a:lnTo>
                  <a:pt x="1119" y="1510"/>
                </a:lnTo>
                <a:lnTo>
                  <a:pt x="1100" y="1473"/>
                </a:lnTo>
                <a:lnTo>
                  <a:pt x="1044" y="1379"/>
                </a:lnTo>
                <a:lnTo>
                  <a:pt x="951" y="1324"/>
                </a:lnTo>
                <a:lnTo>
                  <a:pt x="895" y="1305"/>
                </a:lnTo>
                <a:lnTo>
                  <a:pt x="839" y="1286"/>
                </a:lnTo>
                <a:close/>
                <a:moveTo>
                  <a:pt x="3281" y="0"/>
                </a:moveTo>
                <a:lnTo>
                  <a:pt x="3206" y="19"/>
                </a:lnTo>
                <a:lnTo>
                  <a:pt x="3132" y="37"/>
                </a:lnTo>
                <a:lnTo>
                  <a:pt x="3076" y="75"/>
                </a:lnTo>
                <a:lnTo>
                  <a:pt x="2964" y="187"/>
                </a:lnTo>
                <a:lnTo>
                  <a:pt x="2890" y="336"/>
                </a:lnTo>
                <a:lnTo>
                  <a:pt x="2815" y="466"/>
                </a:lnTo>
                <a:lnTo>
                  <a:pt x="2685" y="597"/>
                </a:lnTo>
                <a:lnTo>
                  <a:pt x="2517" y="727"/>
                </a:lnTo>
                <a:lnTo>
                  <a:pt x="2330" y="839"/>
                </a:lnTo>
                <a:lnTo>
                  <a:pt x="1958" y="1081"/>
                </a:lnTo>
                <a:lnTo>
                  <a:pt x="1641" y="1230"/>
                </a:lnTo>
                <a:lnTo>
                  <a:pt x="1566" y="1268"/>
                </a:lnTo>
                <a:lnTo>
                  <a:pt x="1492" y="1324"/>
                </a:lnTo>
                <a:lnTo>
                  <a:pt x="1436" y="1379"/>
                </a:lnTo>
                <a:lnTo>
                  <a:pt x="1398" y="1435"/>
                </a:lnTo>
                <a:lnTo>
                  <a:pt x="1324" y="1585"/>
                </a:lnTo>
                <a:lnTo>
                  <a:pt x="1305" y="1659"/>
                </a:lnTo>
                <a:lnTo>
                  <a:pt x="1305" y="1734"/>
                </a:lnTo>
                <a:lnTo>
                  <a:pt x="1305" y="3747"/>
                </a:lnTo>
                <a:lnTo>
                  <a:pt x="1324" y="3840"/>
                </a:lnTo>
                <a:lnTo>
                  <a:pt x="1361" y="3915"/>
                </a:lnTo>
                <a:lnTo>
                  <a:pt x="1436" y="3989"/>
                </a:lnTo>
                <a:lnTo>
                  <a:pt x="1529" y="4008"/>
                </a:lnTo>
                <a:lnTo>
                  <a:pt x="1734" y="4064"/>
                </a:lnTo>
                <a:lnTo>
                  <a:pt x="1902" y="4120"/>
                </a:lnTo>
                <a:lnTo>
                  <a:pt x="2200" y="4269"/>
                </a:lnTo>
                <a:lnTo>
                  <a:pt x="2349" y="4343"/>
                </a:lnTo>
                <a:lnTo>
                  <a:pt x="2535" y="4399"/>
                </a:lnTo>
                <a:lnTo>
                  <a:pt x="2740" y="4455"/>
                </a:lnTo>
                <a:lnTo>
                  <a:pt x="2983" y="4455"/>
                </a:lnTo>
                <a:lnTo>
                  <a:pt x="3169" y="4474"/>
                </a:lnTo>
                <a:lnTo>
                  <a:pt x="3374" y="4455"/>
                </a:lnTo>
                <a:lnTo>
                  <a:pt x="3561" y="4418"/>
                </a:lnTo>
                <a:lnTo>
                  <a:pt x="3728" y="4362"/>
                </a:lnTo>
                <a:lnTo>
                  <a:pt x="3859" y="4269"/>
                </a:lnTo>
                <a:lnTo>
                  <a:pt x="3952" y="4157"/>
                </a:lnTo>
                <a:lnTo>
                  <a:pt x="3989" y="4082"/>
                </a:lnTo>
                <a:lnTo>
                  <a:pt x="4008" y="4008"/>
                </a:lnTo>
                <a:lnTo>
                  <a:pt x="4027" y="3840"/>
                </a:lnTo>
                <a:lnTo>
                  <a:pt x="4008" y="3635"/>
                </a:lnTo>
                <a:lnTo>
                  <a:pt x="4082" y="3579"/>
                </a:lnTo>
                <a:lnTo>
                  <a:pt x="4157" y="3504"/>
                </a:lnTo>
                <a:lnTo>
                  <a:pt x="4213" y="3430"/>
                </a:lnTo>
                <a:lnTo>
                  <a:pt x="4250" y="3337"/>
                </a:lnTo>
                <a:lnTo>
                  <a:pt x="4269" y="3225"/>
                </a:lnTo>
                <a:lnTo>
                  <a:pt x="4269" y="3113"/>
                </a:lnTo>
                <a:lnTo>
                  <a:pt x="4250" y="3020"/>
                </a:lnTo>
                <a:lnTo>
                  <a:pt x="4213" y="2908"/>
                </a:lnTo>
                <a:lnTo>
                  <a:pt x="4306" y="2815"/>
                </a:lnTo>
                <a:lnTo>
                  <a:pt x="4362" y="2703"/>
                </a:lnTo>
                <a:lnTo>
                  <a:pt x="4399" y="2591"/>
                </a:lnTo>
                <a:lnTo>
                  <a:pt x="4418" y="2479"/>
                </a:lnTo>
                <a:lnTo>
                  <a:pt x="4418" y="2367"/>
                </a:lnTo>
                <a:lnTo>
                  <a:pt x="4381" y="2256"/>
                </a:lnTo>
                <a:lnTo>
                  <a:pt x="4343" y="2162"/>
                </a:lnTo>
                <a:lnTo>
                  <a:pt x="4269" y="2088"/>
                </a:lnTo>
                <a:lnTo>
                  <a:pt x="5443" y="2088"/>
                </a:lnTo>
                <a:lnTo>
                  <a:pt x="5536" y="2069"/>
                </a:lnTo>
                <a:lnTo>
                  <a:pt x="5648" y="2051"/>
                </a:lnTo>
                <a:lnTo>
                  <a:pt x="5723" y="1995"/>
                </a:lnTo>
                <a:lnTo>
                  <a:pt x="5797" y="1939"/>
                </a:lnTo>
                <a:lnTo>
                  <a:pt x="5872" y="1845"/>
                </a:lnTo>
                <a:lnTo>
                  <a:pt x="5928" y="1771"/>
                </a:lnTo>
                <a:lnTo>
                  <a:pt x="5946" y="1678"/>
                </a:lnTo>
                <a:lnTo>
                  <a:pt x="5965" y="1566"/>
                </a:lnTo>
                <a:lnTo>
                  <a:pt x="5946" y="1473"/>
                </a:lnTo>
                <a:lnTo>
                  <a:pt x="5928" y="1379"/>
                </a:lnTo>
                <a:lnTo>
                  <a:pt x="5872" y="1286"/>
                </a:lnTo>
                <a:lnTo>
                  <a:pt x="5797" y="1212"/>
                </a:lnTo>
                <a:lnTo>
                  <a:pt x="5723" y="1156"/>
                </a:lnTo>
                <a:lnTo>
                  <a:pt x="5630" y="1100"/>
                </a:lnTo>
                <a:lnTo>
                  <a:pt x="5536" y="1081"/>
                </a:lnTo>
                <a:lnTo>
                  <a:pt x="5443" y="1063"/>
                </a:lnTo>
                <a:lnTo>
                  <a:pt x="3710" y="1063"/>
                </a:lnTo>
                <a:lnTo>
                  <a:pt x="3803" y="913"/>
                </a:lnTo>
                <a:lnTo>
                  <a:pt x="3859" y="764"/>
                </a:lnTo>
                <a:lnTo>
                  <a:pt x="3915" y="634"/>
                </a:lnTo>
                <a:lnTo>
                  <a:pt x="3915" y="485"/>
                </a:lnTo>
                <a:lnTo>
                  <a:pt x="3877" y="354"/>
                </a:lnTo>
                <a:lnTo>
                  <a:pt x="3822" y="242"/>
                </a:lnTo>
                <a:lnTo>
                  <a:pt x="3728" y="149"/>
                </a:lnTo>
                <a:lnTo>
                  <a:pt x="3616" y="56"/>
                </a:lnTo>
                <a:lnTo>
                  <a:pt x="3505" y="19"/>
                </a:lnTo>
                <a:lnTo>
                  <a:pt x="3356" y="0"/>
                </a:lnTo>
                <a:close/>
              </a:path>
            </a:pathLst>
          </a:custGeom>
          <a:solidFill>
            <a:srgbClr val="FFD5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1748A-AA9D-4649-BCB3-FA3ABE79D90E}"/>
              </a:ext>
            </a:extLst>
          </p:cNvPr>
          <p:cNvSpPr/>
          <p:nvPr/>
        </p:nvSpPr>
        <p:spPr>
          <a:xfrm>
            <a:off x="6134691" y="26430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CA" sz="3600" dirty="0">
                <a:cs typeface="Arial" panose="020B0604020202020204" pitchFamily="34" charset="0"/>
              </a:rPr>
              <a:t>Different motivations</a:t>
            </a: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D59004-68F2-EB49-988D-52DA961F5E43}"/>
              </a:ext>
            </a:extLst>
          </p:cNvPr>
          <p:cNvSpPr/>
          <p:nvPr/>
        </p:nvSpPr>
        <p:spPr>
          <a:xfrm>
            <a:off x="6134691" y="34975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CA" sz="3600" dirty="0">
                <a:cs typeface="Arial" panose="020B0604020202020204" pitchFamily="34" charset="0"/>
              </a:rPr>
              <a:t>Respect for vulnerability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2285A4-CBB3-1041-B931-7F85CD9E14DB}"/>
              </a:ext>
            </a:extLst>
          </p:cNvPr>
          <p:cNvSpPr/>
          <p:nvPr/>
        </p:nvSpPr>
        <p:spPr>
          <a:xfrm>
            <a:off x="6134691" y="43829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CA" sz="3600" dirty="0">
                <a:cs typeface="Arial" panose="020B0604020202020204" pitchFamily="34" charset="0"/>
              </a:rPr>
              <a:t>Commitment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78EE89-FC09-864A-815E-15F0344EF2FD}"/>
              </a:ext>
            </a:extLst>
          </p:cNvPr>
          <p:cNvSpPr/>
          <p:nvPr/>
        </p:nvSpPr>
        <p:spPr>
          <a:xfrm>
            <a:off x="6134691" y="5275363"/>
            <a:ext cx="3597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sz="3600" dirty="0">
                <a:cs typeface="Arial" panose="020B0604020202020204" pitchFamily="34" charset="0"/>
              </a:rPr>
              <a:t>Removing barriers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D7872CD-B184-574B-95E8-F159442F00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30" y="1990464"/>
            <a:ext cx="2761381" cy="35817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2267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 animBg="1"/>
      <p:bldP spid="29" grpId="0" animBg="1"/>
      <p:bldP spid="5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8C2A-08D2-2643-84BB-137C3059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conversation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23494-0E2F-A947-8F91-4618DDC1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8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6825DD-B135-7F42-96D4-1D49430AE303}"/>
              </a:ext>
            </a:extLst>
          </p:cNvPr>
          <p:cNvGrpSpPr/>
          <p:nvPr/>
        </p:nvGrpSpPr>
        <p:grpSpPr>
          <a:xfrm>
            <a:off x="4651847" y="1418715"/>
            <a:ext cx="6714923" cy="4925337"/>
            <a:chOff x="2511138" y="907338"/>
            <a:chExt cx="6714923" cy="492533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223D89-22C9-5F4D-991C-665CDEA17E2C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2866" y="907338"/>
              <a:ext cx="601345" cy="60134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1739B1-F489-3E40-B0FC-D3AEC7C8314E}"/>
                </a:ext>
              </a:extLst>
            </p:cNvPr>
            <p:cNvSpPr/>
            <p:nvPr/>
          </p:nvSpPr>
          <p:spPr>
            <a:xfrm>
              <a:off x="3130061" y="977178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39700" lvl="0" indent="-139700">
                <a:spcAft>
                  <a:spcPts val="0"/>
                </a:spcAft>
              </a:pPr>
              <a:r>
                <a:rPr lang="en-CA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1. Initiate the conversation. </a:t>
              </a:r>
              <a:r>
                <a:rPr lang="en-CA" sz="1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Ask the patient partner how they would prefer to discuss compensation  (e.g. in person, phone, videoconference, email, etc.).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4B542A1-F4B8-8245-86CA-CED5CFE3A73F}"/>
                </a:ext>
              </a:extLst>
            </p:cNvPr>
            <p:cNvSpPr/>
            <p:nvPr/>
          </p:nvSpPr>
          <p:spPr>
            <a:xfrm>
              <a:off x="3130061" y="1597918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39700" lvl="0" indent="-139700">
                <a:spcAft>
                  <a:spcPts val="0"/>
                </a:spcAft>
              </a:pPr>
              <a:r>
                <a:rPr lang="en-CA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2. Be prepared. </a:t>
              </a:r>
              <a:r>
                <a:rPr lang="en-CA" sz="12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Find out as much as possible about logistics in advance including: what is possible, what are the potential implications (e.g. additional income, disability payments, etc.), when does payment happen, what is required (e.g. paperwork, invoice, etc.)?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EBDDD9D-8FA3-CE4D-A4AD-B397E517A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1138" y="1618683"/>
              <a:ext cx="604800" cy="60480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77B1B4-1E64-1A4A-A21F-E310147C34FD}"/>
                </a:ext>
              </a:extLst>
            </p:cNvPr>
            <p:cNvSpPr/>
            <p:nvPr/>
          </p:nvSpPr>
          <p:spPr>
            <a:xfrm>
              <a:off x="3130061" y="230554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39700" lvl="0" indent="-139700">
                <a:spcAft>
                  <a:spcPts val="0"/>
                </a:spcAft>
              </a:pPr>
              <a:r>
                <a:rPr lang="en-CA" sz="1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3. Confirm the patient partner’s preferences for compensation. </a:t>
              </a:r>
              <a:r>
                <a:rPr lang="en-CA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It is a patient partner’s choice to receive or not receive compensation, and in a manner of their choosing. The amount should reflect engagement length and effort.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6391251-CFB1-6948-A166-C846AE32B9F0}"/>
                </a:ext>
              </a:extLst>
            </p:cNvPr>
            <p:cNvSpPr/>
            <p:nvPr/>
          </p:nvSpPr>
          <p:spPr>
            <a:xfrm>
              <a:off x="3411414" y="4023971"/>
              <a:ext cx="581464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5737" lvl="1">
                <a:spcAft>
                  <a:spcPts val="0"/>
                </a:spcAft>
              </a:pPr>
              <a:r>
                <a:rPr lang="en-CA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Considerations:</a:t>
              </a:r>
              <a:endParaRPr lang="en-CA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marL="357187" lvl="2" indent="-1714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CA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</a:t>
              </a:r>
              <a:r>
                <a:rPr lang="en-CA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hat other forms of recognition are available</a:t>
              </a:r>
              <a:r>
                <a:rPr lang="en-CA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? For example, </a:t>
              </a:r>
              <a:r>
                <a:rPr lang="en-CA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authorship or acknowledgement if appropriate.</a:t>
              </a:r>
              <a:r>
                <a:rPr lang="en-CA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  </a:t>
              </a:r>
            </a:p>
            <a:p>
              <a:pPr marL="357187" lvl="2" indent="-1714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CA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Is </a:t>
              </a:r>
              <a:r>
                <a:rPr lang="en-CA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CA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patient partner ok with these other forms of recognition? </a:t>
              </a:r>
              <a:r>
                <a:rPr lang="en-CA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</a:t>
              </a:r>
              <a:r>
                <a:rPr lang="en-CA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ecisions around acknowledgment should remain with the patient partner (e.g. if someone lives with a stigmatized condition, they may have </a:t>
              </a:r>
              <a:r>
                <a:rPr lang="en-CA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preferences around public acknowledgement).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4BD96E5-D25D-6049-826E-995970BCB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1138" y="3091794"/>
              <a:ext cx="604800" cy="6048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9910EB5-E61B-754A-AEB7-DB50CCE84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1138" y="4321735"/>
              <a:ext cx="604800" cy="6048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B81AD81-0F26-494C-AC16-C1881FBD7AC6}"/>
                </a:ext>
              </a:extLst>
            </p:cNvPr>
            <p:cNvSpPr txBox="1"/>
            <p:nvPr/>
          </p:nvSpPr>
          <p:spPr>
            <a:xfrm rot="16200000">
              <a:off x="2938366" y="3272024"/>
              <a:ext cx="1111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u="sng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Compensation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0466FA2-F0D6-694B-9792-ABBEFE24A55E}"/>
                </a:ext>
              </a:extLst>
            </p:cNvPr>
            <p:cNvGrpSpPr/>
            <p:nvPr/>
          </p:nvGrpSpPr>
          <p:grpSpPr>
            <a:xfrm>
              <a:off x="3447067" y="2995025"/>
              <a:ext cx="5778994" cy="830997"/>
              <a:chOff x="3447067" y="2978696"/>
              <a:chExt cx="5778994" cy="830997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54E97A1-BE53-1449-B573-3C726D5CFA1D}"/>
                  </a:ext>
                </a:extLst>
              </p:cNvPr>
              <p:cNvSpPr/>
              <p:nvPr/>
            </p:nvSpPr>
            <p:spPr>
              <a:xfrm>
                <a:off x="3447067" y="2978696"/>
                <a:ext cx="218001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5737" lvl="2">
                  <a:spcAft>
                    <a:spcPts val="0"/>
                  </a:spcAft>
                </a:pPr>
                <a:r>
                  <a:rPr lang="en-CA" sz="12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Monetary considerations:</a:t>
                </a:r>
              </a:p>
              <a:p>
                <a:pPr marL="357187" lvl="2" indent="-171450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CA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L</a:t>
                </a:r>
                <a:r>
                  <a:rPr lang="en-CA" sz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ump sum or hourly rate</a:t>
                </a:r>
              </a:p>
              <a:p>
                <a:pPr marL="357187" lvl="2" indent="-171450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CA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D</a:t>
                </a:r>
                <a:r>
                  <a:rPr lang="en-CA" sz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ate(s) of payment , etc.</a:t>
                </a:r>
                <a:endParaRPr lang="en-CA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9B1F5AD-42A5-E341-8815-DFA3409B6FD9}"/>
                  </a:ext>
                </a:extLst>
              </p:cNvPr>
              <p:cNvSpPr/>
              <p:nvPr/>
            </p:nvSpPr>
            <p:spPr>
              <a:xfrm>
                <a:off x="5509846" y="2978696"/>
                <a:ext cx="371621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5737" lvl="2">
                  <a:spcAft>
                    <a:spcPts val="0"/>
                  </a:spcAft>
                </a:pPr>
                <a:r>
                  <a:rPr lang="en-CA" sz="12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Non-monetary considerations:</a:t>
                </a:r>
              </a:p>
              <a:p>
                <a:pPr marL="357187" lvl="2" indent="-171450"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CA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G</a:t>
                </a:r>
                <a:r>
                  <a:rPr lang="en-CA" sz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ift cards, </a:t>
                </a:r>
                <a:r>
                  <a:rPr lang="en-CA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</a:rPr>
                  <a:t>p</a:t>
                </a:r>
                <a:r>
                  <a:rPr lang="en-CA" sz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ayment of phone bills/internet bills, attendance for a course</a:t>
                </a:r>
                <a:r>
                  <a:rPr lang="en-CA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/</a:t>
                </a:r>
                <a:r>
                  <a:rPr lang="en-CA" sz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conference of their choosing</a:t>
                </a:r>
                <a:r>
                  <a:rPr lang="en-CA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, </a:t>
                </a:r>
                <a:r>
                  <a:rPr lang="en-CA" sz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etc.</a:t>
                </a:r>
                <a:endParaRPr lang="en-CA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2923606-9870-B942-9B0F-1A1F3E97D4F1}"/>
                </a:ext>
              </a:extLst>
            </p:cNvPr>
            <p:cNvSpPr/>
            <p:nvPr/>
          </p:nvSpPr>
          <p:spPr>
            <a:xfrm rot="16200000">
              <a:off x="2691033" y="4485636"/>
              <a:ext cx="160606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5737" lvl="1">
                <a:spcAft>
                  <a:spcPts val="0"/>
                </a:spcAft>
              </a:pPr>
              <a:r>
                <a:rPr lang="en-CA" sz="1200" b="1" u="sng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No compensation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352FBF4-E0EF-A44E-B6C3-9DC2ED3F01BB}"/>
                </a:ext>
              </a:extLst>
            </p:cNvPr>
            <p:cNvSpPr/>
            <p:nvPr/>
          </p:nvSpPr>
          <p:spPr>
            <a:xfrm>
              <a:off x="3130061" y="5299443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85738" indent="-185738"/>
              <a:r>
                <a:rPr lang="en-US" sz="1200" b="1" dirty="0"/>
                <a:t>4. Take care of the details. </a:t>
              </a:r>
              <a:r>
                <a:rPr lang="en-US" sz="1200" dirty="0"/>
                <a:t>If you encounter any issues at your institution/organization, be honest with the patient partner about these and be prepared to do required follow up.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898E853-09CA-8C4D-B982-BFB19A40E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5261" y="5227875"/>
              <a:ext cx="604800" cy="6048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4EBC5E1-1C56-5C45-B1ED-3ED543DE9DCC}"/>
              </a:ext>
            </a:extLst>
          </p:cNvPr>
          <p:cNvSpPr/>
          <p:nvPr/>
        </p:nvSpPr>
        <p:spPr>
          <a:xfrm>
            <a:off x="533400" y="6380946"/>
            <a:ext cx="10515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Richards DP; Jordan I; Strain K:, Press, Z. Patients as Partners in Research: How to Talk about Compensation with Patient Partners. </a:t>
            </a:r>
            <a:r>
              <a:rPr lang="en-US" sz="1400" i="1" dirty="0"/>
              <a:t>Journal of </a:t>
            </a:r>
            <a:r>
              <a:rPr lang="en-US" sz="1400" i="1" dirty="0" err="1"/>
              <a:t>Orthopaedic</a:t>
            </a:r>
            <a:r>
              <a:rPr lang="en-US" sz="1400" i="1" dirty="0"/>
              <a:t> &amp; Sports Physical Therapy</a:t>
            </a:r>
            <a:r>
              <a:rPr lang="en-US" sz="1400" dirty="0"/>
              <a:t>, 2020: Vol.50: </a:t>
            </a:r>
            <a:r>
              <a:rPr lang="en-US" sz="1400" dirty="0" err="1"/>
              <a:t>Iss</a:t>
            </a:r>
            <a:r>
              <a:rPr lang="en-US" sz="1400" dirty="0"/>
              <a:t>. 8, 413-414 https://</a:t>
            </a:r>
            <a:r>
              <a:rPr lang="en-US" sz="1400" dirty="0" err="1"/>
              <a:t>www.jospt.org</a:t>
            </a:r>
            <a:r>
              <a:rPr lang="en-US" sz="1400" dirty="0"/>
              <a:t>/</a:t>
            </a:r>
            <a:r>
              <a:rPr lang="en-US" sz="1400" dirty="0" err="1"/>
              <a:t>doi</a:t>
            </a:r>
            <a:r>
              <a:rPr lang="en-US" sz="1400" dirty="0"/>
              <a:t>/10.2519/jospt.2020.0106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009184-5A18-A14E-B028-D1940E7ECF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63" y="1882298"/>
            <a:ext cx="2928133" cy="385337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183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8C2A-08D2-2643-84BB-137C3059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prepared for barriers….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5912A-8D33-C442-821E-20873B1D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5C47-F1EB-B44A-B78D-BF3878088388}" type="slidenum">
              <a:rPr lang="en-US" smtClean="0"/>
              <a:t>9</a:t>
            </a:fld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EC6385-18E9-1A4D-AA4A-782456965F73}"/>
              </a:ext>
            </a:extLst>
          </p:cNvPr>
          <p:cNvSpPr/>
          <p:nvPr/>
        </p:nvSpPr>
        <p:spPr>
          <a:xfrm>
            <a:off x="838200" y="6094740"/>
            <a:ext cx="1051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Richards DP; </a:t>
            </a:r>
            <a:r>
              <a:rPr lang="en-CA" sz="1400" dirty="0" err="1"/>
              <a:t>Cobey</a:t>
            </a:r>
            <a:r>
              <a:rPr lang="en-CA" sz="1400" dirty="0"/>
              <a:t> KD; Proulx L. </a:t>
            </a:r>
            <a:r>
              <a:rPr lang="en-CA" sz="1400" i="1" dirty="0"/>
              <a:t>et al.</a:t>
            </a:r>
            <a:r>
              <a:rPr lang="en-CA" sz="1400" dirty="0"/>
              <a:t> Identifying potential barriers and solutions to patient partner compensation (payment) in research. </a:t>
            </a:r>
            <a:r>
              <a:rPr lang="en-CA" sz="1400" i="1" dirty="0"/>
              <a:t>Res </a:t>
            </a:r>
            <a:r>
              <a:rPr lang="en-CA" sz="1400" i="1" dirty="0" err="1"/>
              <a:t>Involv</a:t>
            </a:r>
            <a:r>
              <a:rPr lang="en-CA" sz="1400" i="1" dirty="0"/>
              <a:t> </a:t>
            </a:r>
            <a:r>
              <a:rPr lang="en-CA" sz="1400" i="1" dirty="0" err="1"/>
              <a:t>Engagem</a:t>
            </a:r>
            <a:r>
              <a:rPr lang="en-CA" sz="1400" dirty="0"/>
              <a:t> </a:t>
            </a:r>
            <a:r>
              <a:rPr lang="en-CA" sz="1400" b="1" dirty="0"/>
              <a:t>8, </a:t>
            </a:r>
            <a:r>
              <a:rPr lang="en-CA" sz="1400" dirty="0"/>
              <a:t>7 (2022). https://</a:t>
            </a:r>
            <a:r>
              <a:rPr lang="en-CA" sz="1400" dirty="0" err="1"/>
              <a:t>doi.org</a:t>
            </a:r>
            <a:r>
              <a:rPr lang="en-CA" sz="1400" dirty="0"/>
              <a:t>/10.1186/s40900-022-00341-1</a:t>
            </a:r>
            <a:endParaRPr lang="en-US" sz="14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810C12E-4168-0347-A857-4432F3CCCB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900" y="1427947"/>
            <a:ext cx="3493109" cy="46667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267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11233</TotalTime>
  <Words>1251</Words>
  <Application>Microsoft Macintosh PowerPoint</Application>
  <PresentationFormat>Widescreen</PresentationFormat>
  <Paragraphs>104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.Apple Color Emoji UI</vt:lpstr>
      <vt:lpstr>Arial</vt:lpstr>
      <vt:lpstr>Calibri</vt:lpstr>
      <vt:lpstr>Office Theme</vt:lpstr>
      <vt:lpstr>Patient Partner Compensation/Payment in Research and Healthcare </vt:lpstr>
      <vt:lpstr>Land Acknowledgment</vt:lpstr>
      <vt:lpstr>Disclosures</vt:lpstr>
      <vt:lpstr>Learning Objectives</vt:lpstr>
      <vt:lpstr>This is one of my passions</vt:lpstr>
      <vt:lpstr>We’re not talking about</vt:lpstr>
      <vt:lpstr>The principles to why</vt:lpstr>
      <vt:lpstr>The conversation</vt:lpstr>
      <vt:lpstr>Be prepared for barriers….</vt:lpstr>
      <vt:lpstr>PowerPoint Presentation</vt:lpstr>
      <vt:lpstr>PowerPoint Presentation</vt:lpstr>
      <vt:lpstr>Thinking about this in another way….</vt:lpstr>
      <vt:lpstr>Other references that may be helpful</vt:lpstr>
      <vt:lpstr>Summary</vt:lpstr>
      <vt:lpstr>Revisiting the Learning Objectives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Richards</dc:creator>
  <cp:lastModifiedBy>Dawn Richards</cp:lastModifiedBy>
  <cp:revision>117</cp:revision>
  <dcterms:created xsi:type="dcterms:W3CDTF">2021-02-01T22:56:22Z</dcterms:created>
  <dcterms:modified xsi:type="dcterms:W3CDTF">2022-04-24T01:51:14Z</dcterms:modified>
</cp:coreProperties>
</file>